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70" r:id="rId10"/>
    <p:sldId id="268" r:id="rId11"/>
    <p:sldId id="269" r:id="rId12"/>
    <p:sldId id="264" r:id="rId13"/>
    <p:sldId id="274" r:id="rId14"/>
    <p:sldId id="265" r:id="rId15"/>
    <p:sldId id="267" r:id="rId16"/>
    <p:sldId id="273" r:id="rId17"/>
    <p:sldId id="272" r:id="rId18"/>
    <p:sldId id="27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58C4"/>
    <a:srgbClr val="F9D2DA"/>
    <a:srgbClr val="A38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1"/>
    <p:restoredTop sz="86398"/>
  </p:normalViewPr>
  <p:slideViewPr>
    <p:cSldViewPr snapToGrid="0">
      <p:cViewPr>
        <p:scale>
          <a:sx n="97" d="100"/>
          <a:sy n="97" d="100"/>
        </p:scale>
        <p:origin x="-168"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FB87A-B15D-5541-A0A2-45F44C4914A6}" type="datetimeFigureOut">
              <a:rPr kumimoji="1" lang="zh-CN" altLang="en-US" smtClean="0"/>
              <a:t>2022/12/12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AB0E8-2814-3646-93CF-ACF09DD06454}" type="slidenum">
              <a:rPr kumimoji="1" lang="zh-CN" altLang="en-US" smtClean="0"/>
              <a:t>‹#›</a:t>
            </a:fld>
            <a:endParaRPr kumimoji="1" lang="zh-CN" altLang="en-US"/>
          </a:p>
        </p:txBody>
      </p:sp>
    </p:spTree>
    <p:extLst>
      <p:ext uri="{BB962C8B-B14F-4D97-AF65-F5344CB8AC3E}">
        <p14:creationId xmlns:p14="http://schemas.microsoft.com/office/powerpoint/2010/main" val="26189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C6AB0E8-2814-3646-93CF-ACF09DD06454}" type="slidenum">
              <a:rPr kumimoji="1" lang="zh-CN" altLang="en-US" smtClean="0"/>
              <a:t>1</a:t>
            </a:fld>
            <a:endParaRPr kumimoji="1" lang="zh-CN" altLang="en-US"/>
          </a:p>
        </p:txBody>
      </p:sp>
    </p:spTree>
    <p:extLst>
      <p:ext uri="{BB962C8B-B14F-4D97-AF65-F5344CB8AC3E}">
        <p14:creationId xmlns:p14="http://schemas.microsoft.com/office/powerpoint/2010/main" val="110763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C6AB0E8-2814-3646-93CF-ACF09DD06454}" type="slidenum">
              <a:rPr kumimoji="1" lang="zh-CN" altLang="en-US" smtClean="0"/>
              <a:t>3</a:t>
            </a:fld>
            <a:endParaRPr kumimoji="1" lang="zh-CN" altLang="en-US"/>
          </a:p>
        </p:txBody>
      </p:sp>
    </p:spTree>
    <p:extLst>
      <p:ext uri="{BB962C8B-B14F-4D97-AF65-F5344CB8AC3E}">
        <p14:creationId xmlns:p14="http://schemas.microsoft.com/office/powerpoint/2010/main" val="6998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C6AB0E8-2814-3646-93CF-ACF09DD06454}" type="slidenum">
              <a:rPr kumimoji="1" lang="zh-CN" altLang="en-US" smtClean="0"/>
              <a:t>7</a:t>
            </a:fld>
            <a:endParaRPr kumimoji="1" lang="zh-CN" altLang="en-US"/>
          </a:p>
        </p:txBody>
      </p:sp>
    </p:spTree>
    <p:extLst>
      <p:ext uri="{BB962C8B-B14F-4D97-AF65-F5344CB8AC3E}">
        <p14:creationId xmlns:p14="http://schemas.microsoft.com/office/powerpoint/2010/main" val="304099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C6AB0E8-2814-3646-93CF-ACF09DD06454}" type="slidenum">
              <a:rPr kumimoji="1" lang="zh-CN" altLang="en-US" smtClean="0"/>
              <a:t>17</a:t>
            </a:fld>
            <a:endParaRPr kumimoji="1" lang="zh-CN" altLang="en-US"/>
          </a:p>
        </p:txBody>
      </p:sp>
    </p:spTree>
    <p:extLst>
      <p:ext uri="{BB962C8B-B14F-4D97-AF65-F5344CB8AC3E}">
        <p14:creationId xmlns:p14="http://schemas.microsoft.com/office/powerpoint/2010/main" val="100758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DB9231-3367-73F5-9CB5-4DE035563B76}"/>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29E8176E-CE6D-D8F2-EC37-6B4906FE8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A8C1CDA7-1F6D-5339-AB67-428B7593B646}"/>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5" name="页脚占位符 4">
            <a:extLst>
              <a:ext uri="{FF2B5EF4-FFF2-40B4-BE49-F238E27FC236}">
                <a16:creationId xmlns:a16="http://schemas.microsoft.com/office/drawing/2014/main" id="{53ECEB29-1B91-E9E6-4E91-8C0FE689E5D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191ACB5-1755-89E0-2A06-27C55717F990}"/>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171321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7A5532-68E4-A96F-B94D-E5359D047E30}"/>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110ADB0-629F-1306-0F2C-7F798135B799}"/>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89C6902-BE3D-72D1-E73E-D996291E2CE0}"/>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5" name="页脚占位符 4">
            <a:extLst>
              <a:ext uri="{FF2B5EF4-FFF2-40B4-BE49-F238E27FC236}">
                <a16:creationId xmlns:a16="http://schemas.microsoft.com/office/drawing/2014/main" id="{B966016C-B730-EFAF-6A1F-5EFB404E46D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DBC168-DDDB-823C-516F-C0AEE0F2B116}"/>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72479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B0D17F6-2C44-DD9E-67EC-8D410A562B3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432F57D-101C-EEC4-DE3C-ADE1ACAC8CC4}"/>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19C6943-0040-E807-B74A-74C946F3E203}"/>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5" name="页脚占位符 4">
            <a:extLst>
              <a:ext uri="{FF2B5EF4-FFF2-40B4-BE49-F238E27FC236}">
                <a16:creationId xmlns:a16="http://schemas.microsoft.com/office/drawing/2014/main" id="{B9BB01DC-250F-85A0-E30E-9B4897EC75C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875469F-60F1-BDF3-6D48-3E5CC2190864}"/>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146956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A18C4B-CB83-BB8C-3536-69B8FBD9EC7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C469950-7DE1-77DD-F7C4-67F431A766E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43C452A-E944-9CDD-70E3-46BF7A811010}"/>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5" name="页脚占位符 4">
            <a:extLst>
              <a:ext uri="{FF2B5EF4-FFF2-40B4-BE49-F238E27FC236}">
                <a16:creationId xmlns:a16="http://schemas.microsoft.com/office/drawing/2014/main" id="{B9723FD0-7820-2AFA-36F1-4C458B6CDFD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7E54843-F48C-920E-9F62-6894AD58D03F}"/>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2453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48706-622F-F8A6-88C4-83D6C36BAD8F}"/>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76062B6F-3E69-B489-BE88-21A0477E37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485FF019-0311-7E8F-5F81-70BE08BB925F}"/>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5" name="页脚占位符 4">
            <a:extLst>
              <a:ext uri="{FF2B5EF4-FFF2-40B4-BE49-F238E27FC236}">
                <a16:creationId xmlns:a16="http://schemas.microsoft.com/office/drawing/2014/main" id="{00F3EA08-E4E4-0EA0-D009-4DA70C39D9A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B1FDF79-9BD3-77AC-07AB-CD326331DF51}"/>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175825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086F93-4294-74B7-B187-EC7571102C4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7B114F5-888D-67A8-A79D-ED60928795BA}"/>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9B6209D-0C1E-1163-CB89-0FA759DB8CB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6D8F93F5-ACE3-CB07-392B-E7F99B4C4238}"/>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6" name="页脚占位符 5">
            <a:extLst>
              <a:ext uri="{FF2B5EF4-FFF2-40B4-BE49-F238E27FC236}">
                <a16:creationId xmlns:a16="http://schemas.microsoft.com/office/drawing/2014/main" id="{DD6B686C-2B36-2FDA-1A39-9BCC9A6D671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47FDBFF-9818-DB47-AEE3-EF6A39292BCE}"/>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366634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09A478-1F6E-76C8-3C3F-8F7AB3B9737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9850116-0728-085E-F1EB-8B72AD4B0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D6912979-45E7-11EC-6909-E56331A74691}"/>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89903E5-696D-C93B-C197-720804C6B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C764947-619B-1D44-E749-47BF0D01D1C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7FC1FB0-F08B-157B-8EA8-C9CF09523A0D}"/>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8" name="页脚占位符 7">
            <a:extLst>
              <a:ext uri="{FF2B5EF4-FFF2-40B4-BE49-F238E27FC236}">
                <a16:creationId xmlns:a16="http://schemas.microsoft.com/office/drawing/2014/main" id="{264AF00E-5517-C07A-4760-A02B97BD8246}"/>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D28EDB49-3610-77E2-00BD-CF32DB63ACB0}"/>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251172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363EF-2C95-91E5-6AA9-B9635D63021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0D9718D-1F91-FE5C-305B-C9189E098580}"/>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4" name="页脚占位符 3">
            <a:extLst>
              <a:ext uri="{FF2B5EF4-FFF2-40B4-BE49-F238E27FC236}">
                <a16:creationId xmlns:a16="http://schemas.microsoft.com/office/drawing/2014/main" id="{E44F13C1-F094-372B-6E3A-191D11EAE9AD}"/>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2C09D1A-1B23-EBB8-06C5-EE6D1C514AEB}"/>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966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CD4A09F-5C17-8D16-60B4-12A7C6A99DDD}"/>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3" name="页脚占位符 2">
            <a:extLst>
              <a:ext uri="{FF2B5EF4-FFF2-40B4-BE49-F238E27FC236}">
                <a16:creationId xmlns:a16="http://schemas.microsoft.com/office/drawing/2014/main" id="{25C15D8E-C167-9C1B-08F3-7E253C189E4B}"/>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DB276783-BA20-C561-4E18-E005B3289C6C}"/>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338384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3E8B6E-8C3F-86E3-AD69-F215698EA17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86CD85F-5C7C-5F3D-AF37-870EC7929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9245E550-4917-E706-7C17-B124D2C63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B0CD89F5-849A-E233-0EAA-A92541B175F8}"/>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6" name="页脚占位符 5">
            <a:extLst>
              <a:ext uri="{FF2B5EF4-FFF2-40B4-BE49-F238E27FC236}">
                <a16:creationId xmlns:a16="http://schemas.microsoft.com/office/drawing/2014/main" id="{BC6DDB22-250E-E086-CAAF-CDCAACE81A7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F70AD22-E4B0-7C0C-7118-1BD3D43C8457}"/>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394506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2A401-19B2-A037-BCB6-8DC7B2BEAD7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A361905F-C9CD-32B9-B388-D66D59685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D3EF84B-E362-BA4E-BC5F-F9ADDDA48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55964B4-D1ED-6DAC-74B2-6A587323241F}"/>
              </a:ext>
            </a:extLst>
          </p:cNvPr>
          <p:cNvSpPr>
            <a:spLocks noGrp="1"/>
          </p:cNvSpPr>
          <p:nvPr>
            <p:ph type="dt" sz="half" idx="10"/>
          </p:nvPr>
        </p:nvSpPr>
        <p:spPr/>
        <p:txBody>
          <a:bodyPr/>
          <a:lstStyle/>
          <a:p>
            <a:fld id="{FC7D304B-4879-8041-8DDE-9F9A655A76C3}" type="datetimeFigureOut">
              <a:rPr kumimoji="1" lang="zh-CN" altLang="en-US" smtClean="0"/>
              <a:t>2022/12/12</a:t>
            </a:fld>
            <a:endParaRPr kumimoji="1" lang="zh-CN" altLang="en-US"/>
          </a:p>
        </p:txBody>
      </p:sp>
      <p:sp>
        <p:nvSpPr>
          <p:cNvPr id="6" name="页脚占位符 5">
            <a:extLst>
              <a:ext uri="{FF2B5EF4-FFF2-40B4-BE49-F238E27FC236}">
                <a16:creationId xmlns:a16="http://schemas.microsoft.com/office/drawing/2014/main" id="{7046BA95-EA8F-D443-4077-70862E4714E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5FD1D56-9B18-C72E-1D59-0E1B9812E512}"/>
              </a:ext>
            </a:extLst>
          </p:cNvPr>
          <p:cNvSpPr>
            <a:spLocks noGrp="1"/>
          </p:cNvSpPr>
          <p:nvPr>
            <p:ph type="sldNum" sz="quarter" idx="12"/>
          </p:nvPr>
        </p:nvSpPr>
        <p:spPr/>
        <p:txBody>
          <a:body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427168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B47A7C9-D183-AC28-379C-68F10B8E7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90728AC-9FE6-FCC2-2415-71ECCB93A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42DD5D7-104F-3069-7594-B5ECF0E55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D304B-4879-8041-8DDE-9F9A655A76C3}" type="datetimeFigureOut">
              <a:rPr kumimoji="1" lang="zh-CN" altLang="en-US" smtClean="0"/>
              <a:t>2022/12/12</a:t>
            </a:fld>
            <a:endParaRPr kumimoji="1" lang="zh-CN" altLang="en-US"/>
          </a:p>
        </p:txBody>
      </p:sp>
      <p:sp>
        <p:nvSpPr>
          <p:cNvPr id="5" name="页脚占位符 4">
            <a:extLst>
              <a:ext uri="{FF2B5EF4-FFF2-40B4-BE49-F238E27FC236}">
                <a16:creationId xmlns:a16="http://schemas.microsoft.com/office/drawing/2014/main" id="{72115F60-8224-2C46-0BFE-E719AC1FD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EB0038D-226D-7A67-4249-880AE6DB9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C4657-F0CF-EE41-9E7E-20ABC4EB4375}" type="slidenum">
              <a:rPr kumimoji="1" lang="zh-CN" altLang="en-US" smtClean="0"/>
              <a:t>‹#›</a:t>
            </a:fld>
            <a:endParaRPr kumimoji="1" lang="zh-CN" altLang="en-US"/>
          </a:p>
        </p:txBody>
      </p:sp>
    </p:spTree>
    <p:extLst>
      <p:ext uri="{BB962C8B-B14F-4D97-AF65-F5344CB8AC3E}">
        <p14:creationId xmlns:p14="http://schemas.microsoft.com/office/powerpoint/2010/main" val="180401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emf"/><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36.png"/><Relationship Id="rId17" Type="http://schemas.openxmlformats.org/officeDocument/2006/relationships/image" Target="../media/image37.png"/><Relationship Id="rId2" Type="http://schemas.openxmlformats.org/officeDocument/2006/relationships/image" Target="../media/image26.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C0DD26-4A61-27E8-BA53-850A328B86BB}"/>
              </a:ext>
            </a:extLst>
          </p:cNvPr>
          <p:cNvSpPr>
            <a:spLocks noGrp="1" noChangeArrowheads="1"/>
          </p:cNvSpPr>
          <p:nvPr>
            <p:ph type="ctrTitle"/>
          </p:nvPr>
        </p:nvSpPr>
        <p:spPr>
          <a:xfrm>
            <a:off x="899336" y="2029753"/>
            <a:ext cx="10820400" cy="1143000"/>
          </a:xfrm>
        </p:spPr>
        <p:txBody>
          <a:bodyPr>
            <a:noAutofit/>
          </a:bodyPr>
          <a:lstStyle/>
          <a:p>
            <a:pPr algn="ctr">
              <a:lnSpc>
                <a:spcPct val="150000"/>
              </a:lnSpc>
            </a:pPr>
            <a:r>
              <a:rPr lang="en-US" altLang="zh-CN" sz="4800" b="1" dirty="0">
                <a:ln/>
                <a:solidFill>
                  <a:schemeClr val="accent1"/>
                </a:solidFill>
                <a:effectLst>
                  <a:outerShdw blurRad="38100" dist="25400" dir="5400000" algn="ctr" rotWithShape="0">
                    <a:srgbClr val="6E747A">
                      <a:alpha val="43000"/>
                    </a:srgbClr>
                  </a:outerShdw>
                </a:effectLst>
                <a:latin typeface="+mn-ea"/>
                <a:ea typeface="+mn-ea"/>
              </a:rPr>
              <a:t> </a:t>
            </a:r>
            <a:r>
              <a:rPr lang="zh-CN" altLang="en-US" sz="3600" b="1" dirty="0">
                <a:ln/>
                <a:solidFill>
                  <a:srgbClr val="7030A0"/>
                </a:solidFill>
                <a:effectLst>
                  <a:outerShdw blurRad="38100" dist="25400" dir="5400000" algn="ctr" rotWithShape="0">
                    <a:srgbClr val="6E747A">
                      <a:alpha val="43000"/>
                    </a:srgbClr>
                  </a:outerShdw>
                </a:effectLst>
                <a:latin typeface="+mj-ea"/>
              </a:rPr>
              <a:t>基于三维点扩散函数的偏移图像去模糊化方法</a:t>
            </a:r>
            <a:br>
              <a:rPr lang="en-US" altLang="zh-CN" sz="4000" b="1" dirty="0">
                <a:ln/>
                <a:solidFill>
                  <a:srgbClr val="7030A0"/>
                </a:solidFill>
                <a:effectLst>
                  <a:outerShdw blurRad="38100" dist="25400" dir="5400000" algn="ctr" rotWithShape="0">
                    <a:srgbClr val="6E747A">
                      <a:alpha val="43000"/>
                    </a:srgbClr>
                  </a:outerShdw>
                </a:effectLst>
                <a:latin typeface="+mj-ea"/>
              </a:rPr>
            </a:br>
            <a:r>
              <a:rPr lang="zh-CN" altLang="en-US" sz="3600" b="1" dirty="0">
                <a:ln/>
                <a:solidFill>
                  <a:srgbClr val="7030A0"/>
                </a:solidFill>
                <a:effectLst>
                  <a:outerShdw blurRad="38100" dist="25400" dir="5400000" algn="ctr" rotWithShape="0">
                    <a:srgbClr val="6E747A">
                      <a:alpha val="43000"/>
                    </a:srgbClr>
                  </a:outerShdw>
                </a:effectLst>
                <a:latin typeface="+mj-ea"/>
              </a:rPr>
              <a:t>论文审稿意见修改及反思</a:t>
            </a:r>
          </a:p>
        </p:txBody>
      </p:sp>
      <p:sp>
        <p:nvSpPr>
          <p:cNvPr id="5" name="矩形 4">
            <a:extLst>
              <a:ext uri="{FF2B5EF4-FFF2-40B4-BE49-F238E27FC236}">
                <a16:creationId xmlns:a16="http://schemas.microsoft.com/office/drawing/2014/main" id="{0259F9C9-63C0-5DDC-E117-7FB8927338CE}"/>
              </a:ext>
            </a:extLst>
          </p:cNvPr>
          <p:cNvSpPr/>
          <p:nvPr/>
        </p:nvSpPr>
        <p:spPr>
          <a:xfrm>
            <a:off x="5532296" y="4219223"/>
            <a:ext cx="1554480" cy="6451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w="0"/>
                <a:gradFill>
                  <a:gsLst>
                    <a:gs pos="0">
                      <a:srgbClr val="FE4444"/>
                    </a:gs>
                    <a:gs pos="100000">
                      <a:srgbClr val="832B2B"/>
                    </a:gs>
                  </a:gsLst>
                  <a:lin scaled="0"/>
                </a:gra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mn-cs"/>
              </a:rPr>
              <a:t>刘策文</a:t>
            </a:r>
          </a:p>
        </p:txBody>
      </p:sp>
      <p:sp>
        <p:nvSpPr>
          <p:cNvPr id="6" name="文本框 5">
            <a:extLst>
              <a:ext uri="{FF2B5EF4-FFF2-40B4-BE49-F238E27FC236}">
                <a16:creationId xmlns:a16="http://schemas.microsoft.com/office/drawing/2014/main" id="{10014809-1C21-4300-66A5-1CAC9DE501C1}"/>
              </a:ext>
            </a:extLst>
          </p:cNvPr>
          <p:cNvSpPr txBox="1"/>
          <p:nvPr/>
        </p:nvSpPr>
        <p:spPr>
          <a:xfrm>
            <a:off x="5336538" y="5480502"/>
            <a:ext cx="36302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7030A0"/>
                </a:solidFill>
                <a:effectLst/>
                <a:uLnTx/>
                <a:uFillTx/>
                <a:latin typeface="宋体" panose="02010600030101010101" pitchFamily="2" charset="-122"/>
                <a:ea typeface="宋体" panose="02010600030101010101" pitchFamily="2" charset="-122"/>
                <a:cs typeface="+mn-cs"/>
              </a:rPr>
              <a:t>2022</a:t>
            </a:r>
            <a:r>
              <a:rPr kumimoji="0" lang="zh-CN" altLang="en-US" sz="2400" b="1" i="0" u="none" strike="noStrike" kern="1200" cap="none" spc="0" normalizeH="0" baseline="0" noProof="0" dirty="0">
                <a:ln>
                  <a:noFill/>
                </a:ln>
                <a:solidFill>
                  <a:srgbClr val="7030A0"/>
                </a:solidFill>
                <a:effectLst/>
                <a:uLnTx/>
                <a:uFillTx/>
                <a:latin typeface="宋体" panose="02010600030101010101" pitchFamily="2" charset="-122"/>
                <a:ea typeface="宋体" panose="02010600030101010101" pitchFamily="2" charset="-122"/>
                <a:cs typeface="+mn-cs"/>
              </a:rPr>
              <a:t>年</a:t>
            </a:r>
            <a:r>
              <a:rPr lang="en-US" altLang="zh-CN" sz="2400" b="1" dirty="0">
                <a:solidFill>
                  <a:srgbClr val="7030A0"/>
                </a:solidFill>
                <a:latin typeface="宋体" panose="02010600030101010101" pitchFamily="2" charset="-122"/>
                <a:ea typeface="宋体" panose="02010600030101010101" pitchFamily="2" charset="-122"/>
              </a:rPr>
              <a:t>12</a:t>
            </a:r>
            <a:r>
              <a:rPr kumimoji="0" lang="zh-CN" altLang="en-US" sz="2400" b="1" i="0" u="none" strike="noStrike" kern="1200" cap="none" spc="0" normalizeH="0" baseline="0" noProof="0" dirty="0">
                <a:ln>
                  <a:noFill/>
                </a:ln>
                <a:solidFill>
                  <a:srgbClr val="7030A0"/>
                </a:solidFill>
                <a:effectLst/>
                <a:uLnTx/>
                <a:uFillTx/>
                <a:latin typeface="宋体" panose="02010600030101010101" pitchFamily="2" charset="-122"/>
                <a:ea typeface="宋体" panose="02010600030101010101" pitchFamily="2" charset="-122"/>
                <a:cs typeface="+mn-cs"/>
              </a:rPr>
              <a:t>月</a:t>
            </a:r>
            <a:r>
              <a:rPr kumimoji="0" lang="en-US" altLang="zh-CN" sz="2400" b="1" i="0" u="none" strike="noStrike" kern="1200" cap="none" spc="0" normalizeH="0" baseline="0" noProof="0" dirty="0">
                <a:ln>
                  <a:noFill/>
                </a:ln>
                <a:solidFill>
                  <a:srgbClr val="7030A0"/>
                </a:solidFill>
                <a:effectLst/>
                <a:uLnTx/>
                <a:uFillTx/>
                <a:latin typeface="宋体" panose="02010600030101010101" pitchFamily="2" charset="-122"/>
                <a:ea typeface="宋体" panose="02010600030101010101" pitchFamily="2" charset="-122"/>
                <a:cs typeface="+mn-cs"/>
              </a:rPr>
              <a:t>1</a:t>
            </a:r>
            <a:r>
              <a:rPr lang="en-US" altLang="zh-CN" sz="2400" b="1" dirty="0">
                <a:solidFill>
                  <a:srgbClr val="7030A0"/>
                </a:solidFill>
                <a:latin typeface="宋体" panose="02010600030101010101" pitchFamily="2" charset="-122"/>
                <a:ea typeface="宋体" panose="02010600030101010101" pitchFamily="2" charset="-122"/>
              </a:rPr>
              <a:t>2</a:t>
            </a:r>
            <a:r>
              <a:rPr kumimoji="0" lang="zh-CN" altLang="en-US" sz="2400" b="1" i="0" u="none" strike="noStrike" kern="1200" cap="none" spc="0" normalizeH="0" baseline="0" noProof="0" dirty="0">
                <a:ln>
                  <a:noFill/>
                </a:ln>
                <a:solidFill>
                  <a:srgbClr val="7030A0"/>
                </a:solidFill>
                <a:effectLst/>
                <a:uLnTx/>
                <a:uFillTx/>
                <a:latin typeface="宋体" panose="02010600030101010101" pitchFamily="2" charset="-122"/>
                <a:ea typeface="宋体" panose="02010600030101010101" pitchFamily="2" charset="-122"/>
                <a:cs typeface="+mn-cs"/>
              </a:rPr>
              <a:t>日</a:t>
            </a:r>
          </a:p>
        </p:txBody>
      </p:sp>
    </p:spTree>
    <p:extLst>
      <p:ext uri="{BB962C8B-B14F-4D97-AF65-F5344CB8AC3E}">
        <p14:creationId xmlns:p14="http://schemas.microsoft.com/office/powerpoint/2010/main" val="113767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D39D4BF-41CF-B916-5F10-0C5266B9BC64}"/>
              </a:ext>
            </a:extLst>
          </p:cNvPr>
          <p:cNvPicPr>
            <a:picLocks noChangeAspect="1"/>
          </p:cNvPicPr>
          <p:nvPr/>
        </p:nvPicPr>
        <p:blipFill>
          <a:blip r:embed="rId2"/>
          <a:stretch>
            <a:fillRect/>
          </a:stretch>
        </p:blipFill>
        <p:spPr>
          <a:xfrm>
            <a:off x="1142800" y="684232"/>
            <a:ext cx="9906400" cy="5681229"/>
          </a:xfrm>
          <a:prstGeom prst="rect">
            <a:avLst/>
          </a:prstGeom>
        </p:spPr>
      </p:pic>
      <p:sp>
        <p:nvSpPr>
          <p:cNvPr id="5" name="文本框 4">
            <a:extLst>
              <a:ext uri="{FF2B5EF4-FFF2-40B4-BE49-F238E27FC236}">
                <a16:creationId xmlns:a16="http://schemas.microsoft.com/office/drawing/2014/main" id="{8454DEC9-B394-33E2-A5ED-0B3072FD4B76}"/>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p>
        </p:txBody>
      </p:sp>
    </p:spTree>
    <p:extLst>
      <p:ext uri="{BB962C8B-B14F-4D97-AF65-F5344CB8AC3E}">
        <p14:creationId xmlns:p14="http://schemas.microsoft.com/office/powerpoint/2010/main" val="156200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AE0EC07-9F69-2DCA-499A-F9D427596DBF}"/>
              </a:ext>
            </a:extLst>
          </p:cNvPr>
          <p:cNvPicPr>
            <a:picLocks noChangeAspect="1"/>
          </p:cNvPicPr>
          <p:nvPr/>
        </p:nvPicPr>
        <p:blipFill>
          <a:blip r:embed="rId2"/>
          <a:stretch>
            <a:fillRect/>
          </a:stretch>
        </p:blipFill>
        <p:spPr>
          <a:xfrm>
            <a:off x="1363701" y="387866"/>
            <a:ext cx="9205913" cy="6117705"/>
          </a:xfrm>
          <a:prstGeom prst="rect">
            <a:avLst/>
          </a:prstGeom>
        </p:spPr>
      </p:pic>
      <p:sp>
        <p:nvSpPr>
          <p:cNvPr id="5" name="文本框 4">
            <a:extLst>
              <a:ext uri="{FF2B5EF4-FFF2-40B4-BE49-F238E27FC236}">
                <a16:creationId xmlns:a16="http://schemas.microsoft.com/office/drawing/2014/main" id="{80036272-F052-1369-5B01-27025FD54A08}"/>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p>
        </p:txBody>
      </p:sp>
    </p:spTree>
    <p:extLst>
      <p:ext uri="{BB962C8B-B14F-4D97-AF65-F5344CB8AC3E}">
        <p14:creationId xmlns:p14="http://schemas.microsoft.com/office/powerpoint/2010/main" val="282358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CCEBDE0-EE5F-CA04-573B-849C90B5B09F}"/>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 </a:t>
            </a:r>
            <a:r>
              <a:rPr kumimoji="1" lang="en-US" altLang="zh-CN" dirty="0"/>
              <a:t>--</a:t>
            </a:r>
            <a:r>
              <a:rPr kumimoji="1" lang="zh-CN" altLang="en-US" dirty="0"/>
              <a:t> 基于参考文献</a:t>
            </a:r>
          </a:p>
        </p:txBody>
      </p:sp>
      <p:pic>
        <p:nvPicPr>
          <p:cNvPr id="3" name="图片 2">
            <a:extLst>
              <a:ext uri="{FF2B5EF4-FFF2-40B4-BE49-F238E27FC236}">
                <a16:creationId xmlns:a16="http://schemas.microsoft.com/office/drawing/2014/main" id="{48B5940C-BD00-36E6-A9DB-F540284476E3}"/>
              </a:ext>
            </a:extLst>
          </p:cNvPr>
          <p:cNvPicPr>
            <a:picLocks noChangeAspect="1"/>
          </p:cNvPicPr>
          <p:nvPr/>
        </p:nvPicPr>
        <p:blipFill>
          <a:blip r:embed="rId2"/>
          <a:stretch>
            <a:fillRect/>
          </a:stretch>
        </p:blipFill>
        <p:spPr>
          <a:xfrm>
            <a:off x="6412749" y="494937"/>
            <a:ext cx="4110785" cy="3640234"/>
          </a:xfrm>
          <a:prstGeom prst="rect">
            <a:avLst/>
          </a:prstGeom>
        </p:spPr>
      </p:pic>
      <p:pic>
        <p:nvPicPr>
          <p:cNvPr id="4" name="图片 3">
            <a:extLst>
              <a:ext uri="{FF2B5EF4-FFF2-40B4-BE49-F238E27FC236}">
                <a16:creationId xmlns:a16="http://schemas.microsoft.com/office/drawing/2014/main" id="{2BE6C7CF-25BB-E755-F2C4-286318A42976}"/>
              </a:ext>
            </a:extLst>
          </p:cNvPr>
          <p:cNvPicPr>
            <a:picLocks noChangeAspect="1"/>
          </p:cNvPicPr>
          <p:nvPr/>
        </p:nvPicPr>
        <p:blipFill>
          <a:blip r:embed="rId3"/>
          <a:stretch>
            <a:fillRect/>
          </a:stretch>
        </p:blipFill>
        <p:spPr>
          <a:xfrm>
            <a:off x="7821774" y="2495562"/>
            <a:ext cx="3964363" cy="3640233"/>
          </a:xfrm>
          <a:prstGeom prst="rect">
            <a:avLst/>
          </a:prstGeom>
        </p:spPr>
      </p:pic>
      <p:grpSp>
        <p:nvGrpSpPr>
          <p:cNvPr id="6" name="组合 5">
            <a:extLst>
              <a:ext uri="{FF2B5EF4-FFF2-40B4-BE49-F238E27FC236}">
                <a16:creationId xmlns:a16="http://schemas.microsoft.com/office/drawing/2014/main" id="{958EBD86-C90D-3674-4FC5-85EC3CD9F770}"/>
              </a:ext>
            </a:extLst>
          </p:cNvPr>
          <p:cNvGrpSpPr/>
          <p:nvPr/>
        </p:nvGrpSpPr>
        <p:grpSpPr>
          <a:xfrm>
            <a:off x="0" y="628229"/>
            <a:ext cx="6096000" cy="6228353"/>
            <a:chOff x="0" y="628229"/>
            <a:chExt cx="6096000" cy="6228353"/>
          </a:xfrm>
        </p:grpSpPr>
        <p:pic>
          <p:nvPicPr>
            <p:cNvPr id="5" name="图片 4">
              <a:extLst>
                <a:ext uri="{FF2B5EF4-FFF2-40B4-BE49-F238E27FC236}">
                  <a16:creationId xmlns:a16="http://schemas.microsoft.com/office/drawing/2014/main" id="{AB971CFD-C937-C6F0-1A88-388CD9955157}"/>
                </a:ext>
              </a:extLst>
            </p:cNvPr>
            <p:cNvPicPr>
              <a:picLocks noChangeAspect="1"/>
            </p:cNvPicPr>
            <p:nvPr/>
          </p:nvPicPr>
          <p:blipFill>
            <a:blip r:embed="rId4"/>
            <a:stretch>
              <a:fillRect/>
            </a:stretch>
          </p:blipFill>
          <p:spPr>
            <a:xfrm>
              <a:off x="462507" y="1366893"/>
              <a:ext cx="3513145" cy="5489689"/>
            </a:xfrm>
            <a:prstGeom prst="rect">
              <a:avLst/>
            </a:prstGeom>
          </p:spPr>
        </p:pic>
        <p:sp>
          <p:nvSpPr>
            <p:cNvPr id="7" name="文本框 6">
              <a:extLst>
                <a:ext uri="{FF2B5EF4-FFF2-40B4-BE49-F238E27FC236}">
                  <a16:creationId xmlns:a16="http://schemas.microsoft.com/office/drawing/2014/main" id="{574FC284-8F90-716C-2D8C-EFB13BD4DEB9}"/>
                </a:ext>
              </a:extLst>
            </p:cNvPr>
            <p:cNvSpPr txBox="1"/>
            <p:nvPr/>
          </p:nvSpPr>
          <p:spPr>
            <a:xfrm>
              <a:off x="0" y="628229"/>
              <a:ext cx="6096000" cy="738664"/>
            </a:xfrm>
            <a:prstGeom prst="rect">
              <a:avLst/>
            </a:prstGeom>
            <a:noFill/>
          </p:spPr>
          <p:txBody>
            <a:bodyPr wrap="square">
              <a:spAutoFit/>
            </a:bodyPr>
            <a:lstStyle/>
            <a:p>
              <a:r>
                <a:rPr lang="en" altLang="zh-CN" sz="1400" b="0" i="0" dirty="0">
                  <a:solidFill>
                    <a:srgbClr val="222222"/>
                  </a:solidFill>
                  <a:effectLst/>
                  <a:latin typeface="Arial" panose="020B0604020202020204" pitchFamily="34" charset="0"/>
                </a:rPr>
                <a:t>Yang J, Huang J, Zhu H, et al. An Efficient and Stable High‐Resolution Seismic Imaging Method: Point‐Spread Function Deconvolution[J]. Journal of Geophysical Research: Solid Earth, 2022, 127(7): e2021JB023281.</a:t>
              </a:r>
              <a:endParaRPr lang="zh-CN" altLang="en-US" sz="1400" dirty="0"/>
            </a:p>
          </p:txBody>
        </p:sp>
      </p:grpSp>
      <p:pic>
        <p:nvPicPr>
          <p:cNvPr id="8" name="图片 7">
            <a:extLst>
              <a:ext uri="{FF2B5EF4-FFF2-40B4-BE49-F238E27FC236}">
                <a16:creationId xmlns:a16="http://schemas.microsoft.com/office/drawing/2014/main" id="{4C8544CF-0230-19FC-5BFD-AD6A0A654D0E}"/>
              </a:ext>
            </a:extLst>
          </p:cNvPr>
          <p:cNvPicPr>
            <a:picLocks noChangeAspect="1"/>
          </p:cNvPicPr>
          <p:nvPr/>
        </p:nvPicPr>
        <p:blipFill>
          <a:blip r:embed="rId5"/>
          <a:stretch>
            <a:fillRect/>
          </a:stretch>
        </p:blipFill>
        <p:spPr>
          <a:xfrm>
            <a:off x="3975652" y="2379469"/>
            <a:ext cx="3759443" cy="1875814"/>
          </a:xfrm>
          <a:prstGeom prst="rect">
            <a:avLst/>
          </a:prstGeom>
        </p:spPr>
      </p:pic>
    </p:spTree>
    <p:extLst>
      <p:ext uri="{BB962C8B-B14F-4D97-AF65-F5344CB8AC3E}">
        <p14:creationId xmlns:p14="http://schemas.microsoft.com/office/powerpoint/2010/main" val="21272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D0B0C9F-E8C5-6A42-1F28-E916518CD603}"/>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r>
              <a:rPr kumimoji="1" lang="en-US" altLang="zh-CN" dirty="0"/>
              <a:t>--</a:t>
            </a:r>
            <a:r>
              <a:rPr kumimoji="1" lang="zh-CN" altLang="en-US" dirty="0"/>
              <a:t> 基于参考文献</a:t>
            </a:r>
          </a:p>
        </p:txBody>
      </p:sp>
      <p:grpSp>
        <p:nvGrpSpPr>
          <p:cNvPr id="8" name="组合 7">
            <a:extLst>
              <a:ext uri="{FF2B5EF4-FFF2-40B4-BE49-F238E27FC236}">
                <a16:creationId xmlns:a16="http://schemas.microsoft.com/office/drawing/2014/main" id="{22A1471B-1FA0-5875-0B85-DCD815184E7C}"/>
              </a:ext>
            </a:extLst>
          </p:cNvPr>
          <p:cNvGrpSpPr/>
          <p:nvPr/>
        </p:nvGrpSpPr>
        <p:grpSpPr>
          <a:xfrm>
            <a:off x="918851" y="1639730"/>
            <a:ext cx="9958744" cy="2135457"/>
            <a:chOff x="1127797" y="2089329"/>
            <a:chExt cx="9958744" cy="2135457"/>
          </a:xfrm>
        </p:grpSpPr>
        <p:pic>
          <p:nvPicPr>
            <p:cNvPr id="5" name="图片 4">
              <a:extLst>
                <a:ext uri="{FF2B5EF4-FFF2-40B4-BE49-F238E27FC236}">
                  <a16:creationId xmlns:a16="http://schemas.microsoft.com/office/drawing/2014/main" id="{8F67BC3B-CE24-6CAB-65D9-1C7D828EBF48}"/>
                </a:ext>
              </a:extLst>
            </p:cNvPr>
            <p:cNvPicPr>
              <a:picLocks noChangeAspect="1"/>
            </p:cNvPicPr>
            <p:nvPr/>
          </p:nvPicPr>
          <p:blipFill>
            <a:blip r:embed="rId2"/>
            <a:stretch>
              <a:fillRect/>
            </a:stretch>
          </p:blipFill>
          <p:spPr>
            <a:xfrm>
              <a:off x="1127797" y="2097212"/>
              <a:ext cx="3268892" cy="1970291"/>
            </a:xfrm>
            <a:prstGeom prst="rect">
              <a:avLst/>
            </a:prstGeom>
          </p:spPr>
        </p:pic>
        <p:pic>
          <p:nvPicPr>
            <p:cNvPr id="6" name="图片 5">
              <a:extLst>
                <a:ext uri="{FF2B5EF4-FFF2-40B4-BE49-F238E27FC236}">
                  <a16:creationId xmlns:a16="http://schemas.microsoft.com/office/drawing/2014/main" id="{8B360360-CBFA-0082-AD2B-E5C13D70BF17}"/>
                </a:ext>
              </a:extLst>
            </p:cNvPr>
            <p:cNvPicPr>
              <a:picLocks noChangeAspect="1"/>
            </p:cNvPicPr>
            <p:nvPr/>
          </p:nvPicPr>
          <p:blipFill>
            <a:blip r:embed="rId3"/>
            <a:stretch>
              <a:fillRect/>
            </a:stretch>
          </p:blipFill>
          <p:spPr>
            <a:xfrm>
              <a:off x="4535931" y="2089329"/>
              <a:ext cx="3259382" cy="2135457"/>
            </a:xfrm>
            <a:prstGeom prst="rect">
              <a:avLst/>
            </a:prstGeom>
          </p:spPr>
        </p:pic>
        <p:pic>
          <p:nvPicPr>
            <p:cNvPr id="7" name="图片 6">
              <a:extLst>
                <a:ext uri="{FF2B5EF4-FFF2-40B4-BE49-F238E27FC236}">
                  <a16:creationId xmlns:a16="http://schemas.microsoft.com/office/drawing/2014/main" id="{23B8B536-BF85-E836-D22D-E8A3093D6CA0}"/>
                </a:ext>
              </a:extLst>
            </p:cNvPr>
            <p:cNvPicPr>
              <a:picLocks noChangeAspect="1"/>
            </p:cNvPicPr>
            <p:nvPr/>
          </p:nvPicPr>
          <p:blipFill>
            <a:blip r:embed="rId4"/>
            <a:stretch>
              <a:fillRect/>
            </a:stretch>
          </p:blipFill>
          <p:spPr>
            <a:xfrm>
              <a:off x="7795313" y="2097212"/>
              <a:ext cx="3291228" cy="2127574"/>
            </a:xfrm>
            <a:prstGeom prst="rect">
              <a:avLst/>
            </a:prstGeom>
          </p:spPr>
        </p:pic>
      </p:grpSp>
      <p:sp>
        <p:nvSpPr>
          <p:cNvPr id="10" name="文本框 9">
            <a:extLst>
              <a:ext uri="{FF2B5EF4-FFF2-40B4-BE49-F238E27FC236}">
                <a16:creationId xmlns:a16="http://schemas.microsoft.com/office/drawing/2014/main" id="{C0C6883C-6473-061C-C2FB-B118B8C72539}"/>
              </a:ext>
            </a:extLst>
          </p:cNvPr>
          <p:cNvSpPr txBox="1"/>
          <p:nvPr/>
        </p:nvSpPr>
        <p:spPr>
          <a:xfrm>
            <a:off x="509655" y="1008896"/>
            <a:ext cx="10092655" cy="369332"/>
          </a:xfrm>
          <a:prstGeom prst="rect">
            <a:avLst/>
          </a:prstGeom>
          <a:noFill/>
        </p:spPr>
        <p:txBody>
          <a:bodyPr wrap="square">
            <a:spAutoFit/>
          </a:bodyPr>
          <a:lstStyle/>
          <a:p>
            <a:r>
              <a:rPr lang="zh-CN" altLang="en-US" dirty="0"/>
              <a:t> </a:t>
            </a:r>
            <a:r>
              <a:rPr lang="zh-CN" altLang="en-US" sz="1600" dirty="0"/>
              <a:t>陈生昌, 李代光, 金成玫. 高效的成像域最小二乘逆时偏移[J]. 地球物理学报, 2022, 65(8):10.</a:t>
            </a:r>
          </a:p>
        </p:txBody>
      </p:sp>
      <p:grpSp>
        <p:nvGrpSpPr>
          <p:cNvPr id="14" name="组合 13">
            <a:extLst>
              <a:ext uri="{FF2B5EF4-FFF2-40B4-BE49-F238E27FC236}">
                <a16:creationId xmlns:a16="http://schemas.microsoft.com/office/drawing/2014/main" id="{052E960E-2059-C0D9-07A6-CC3958FB5D84}"/>
              </a:ext>
            </a:extLst>
          </p:cNvPr>
          <p:cNvGrpSpPr/>
          <p:nvPr/>
        </p:nvGrpSpPr>
        <p:grpSpPr>
          <a:xfrm>
            <a:off x="971706" y="4044572"/>
            <a:ext cx="6614661" cy="2135456"/>
            <a:chOff x="918851" y="4120523"/>
            <a:chExt cx="6614661" cy="2135456"/>
          </a:xfrm>
        </p:grpSpPr>
        <p:pic>
          <p:nvPicPr>
            <p:cNvPr id="11" name="图片 10">
              <a:extLst>
                <a:ext uri="{FF2B5EF4-FFF2-40B4-BE49-F238E27FC236}">
                  <a16:creationId xmlns:a16="http://schemas.microsoft.com/office/drawing/2014/main" id="{23595C41-3F3B-CD41-8C99-911913F6B92B}"/>
                </a:ext>
              </a:extLst>
            </p:cNvPr>
            <p:cNvPicPr>
              <a:picLocks noChangeAspect="1"/>
            </p:cNvPicPr>
            <p:nvPr/>
          </p:nvPicPr>
          <p:blipFill>
            <a:blip r:embed="rId5"/>
            <a:stretch>
              <a:fillRect/>
            </a:stretch>
          </p:blipFill>
          <p:spPr>
            <a:xfrm>
              <a:off x="918851" y="4204357"/>
              <a:ext cx="3207245" cy="1970291"/>
            </a:xfrm>
            <a:prstGeom prst="rect">
              <a:avLst/>
            </a:prstGeom>
          </p:spPr>
        </p:pic>
        <p:pic>
          <p:nvPicPr>
            <p:cNvPr id="13" name="图片 12">
              <a:extLst>
                <a:ext uri="{FF2B5EF4-FFF2-40B4-BE49-F238E27FC236}">
                  <a16:creationId xmlns:a16="http://schemas.microsoft.com/office/drawing/2014/main" id="{1B35C5C5-1D25-AFF5-DA9D-375342B686F0}"/>
                </a:ext>
              </a:extLst>
            </p:cNvPr>
            <p:cNvPicPr>
              <a:picLocks noChangeAspect="1"/>
            </p:cNvPicPr>
            <p:nvPr/>
          </p:nvPicPr>
          <p:blipFill>
            <a:blip r:embed="rId6"/>
            <a:stretch>
              <a:fillRect/>
            </a:stretch>
          </p:blipFill>
          <p:spPr>
            <a:xfrm>
              <a:off x="4296161" y="4120523"/>
              <a:ext cx="3237351" cy="2135456"/>
            </a:xfrm>
            <a:prstGeom prst="rect">
              <a:avLst/>
            </a:prstGeom>
          </p:spPr>
        </p:pic>
      </p:grpSp>
    </p:spTree>
    <p:extLst>
      <p:ext uri="{BB962C8B-B14F-4D97-AF65-F5344CB8AC3E}">
        <p14:creationId xmlns:p14="http://schemas.microsoft.com/office/powerpoint/2010/main" val="376419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023EBB8-B318-8217-DA30-23E1C7EBF9C5}"/>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收获与体会</a:t>
            </a:r>
          </a:p>
        </p:txBody>
      </p:sp>
      <p:sp>
        <p:nvSpPr>
          <p:cNvPr id="3" name="文本框 2">
            <a:extLst>
              <a:ext uri="{FF2B5EF4-FFF2-40B4-BE49-F238E27FC236}">
                <a16:creationId xmlns:a16="http://schemas.microsoft.com/office/drawing/2014/main" id="{589730C3-17B3-DDD3-9273-323A5CBFCD0D}"/>
              </a:ext>
            </a:extLst>
          </p:cNvPr>
          <p:cNvSpPr txBox="1"/>
          <p:nvPr/>
        </p:nvSpPr>
        <p:spPr>
          <a:xfrm>
            <a:off x="624468" y="947853"/>
            <a:ext cx="7471317" cy="6063198"/>
          </a:xfrm>
          <a:prstGeom prst="rect">
            <a:avLst/>
          </a:prstGeom>
          <a:noFill/>
        </p:spPr>
        <p:txBody>
          <a:bodyPr wrap="square" rtlCol="0">
            <a:spAutoFit/>
          </a:bodyPr>
          <a:lstStyle/>
          <a:p>
            <a:pPr marL="285750" indent="-285750">
              <a:buFont typeface="Wingdings" pitchFamily="2" charset="2"/>
              <a:buChar char="p"/>
            </a:pPr>
            <a:r>
              <a:rPr kumimoji="1" lang="zh-CN" altLang="en-US" sz="1600" dirty="0"/>
              <a:t>语言上注意表述是否规范，描述是否恰当得体   </a:t>
            </a:r>
            <a:r>
              <a:rPr kumimoji="1" lang="en-US" altLang="zh-CN" sz="1600" dirty="0"/>
              <a:t>“local-layered</a:t>
            </a:r>
            <a:r>
              <a:rPr kumimoji="1" lang="zh-CN" altLang="en-US" sz="1600" dirty="0"/>
              <a:t> </a:t>
            </a:r>
            <a:r>
              <a:rPr kumimoji="1" lang="en-US" altLang="zh-CN" sz="1600" dirty="0"/>
              <a:t>assumption”</a:t>
            </a:r>
          </a:p>
          <a:p>
            <a:pPr marL="285750" indent="-285750">
              <a:buFont typeface="Wingdings" pitchFamily="2" charset="2"/>
              <a:buChar char="p"/>
            </a:pPr>
            <a:endParaRPr kumimoji="1" lang="en-US" altLang="zh-CN" dirty="0"/>
          </a:p>
          <a:p>
            <a:pPr marL="285750" indent="-285750">
              <a:buFont typeface="Wingdings" pitchFamily="2" charset="2"/>
              <a:buChar char="p"/>
            </a:pPr>
            <a:r>
              <a:rPr kumimoji="1" lang="zh-CN" altLang="en-US" sz="1600" dirty="0"/>
              <a:t>创新点描述不清楚</a:t>
            </a:r>
            <a:r>
              <a:rPr kumimoji="1" lang="zh-CN" altLang="en-US" dirty="0"/>
              <a:t>，</a:t>
            </a:r>
            <a:r>
              <a:rPr kumimoji="1" lang="zh-CN" altLang="en-US" sz="1600" dirty="0"/>
              <a:t>对目前已有方法的把握了解还不够</a:t>
            </a:r>
            <a:endParaRPr kumimoji="1" lang="en-US" altLang="zh-CN" sz="1600" dirty="0"/>
          </a:p>
          <a:p>
            <a:pPr marL="285750" indent="-285750">
              <a:buFont typeface="Wingdings" pitchFamily="2" charset="2"/>
              <a:buChar char="p"/>
            </a:pPr>
            <a:endParaRPr kumimoji="1" lang="en-US" altLang="zh-CN" sz="1600" dirty="0"/>
          </a:p>
          <a:p>
            <a:pPr marL="285750" indent="-285750">
              <a:buFont typeface="Wingdings" pitchFamily="2" charset="2"/>
              <a:buChar char="p"/>
            </a:pPr>
            <a:r>
              <a:rPr kumimoji="1" lang="zh-CN" altLang="en-US" sz="1600" dirty="0"/>
              <a:t>检查不够仔细，参考文献引用问题</a:t>
            </a:r>
            <a:endParaRPr kumimoji="1" lang="en-US" altLang="zh-CN" sz="1600" dirty="0"/>
          </a:p>
          <a:p>
            <a:pPr marL="285750" indent="-285750">
              <a:buFont typeface="Wingdings" pitchFamily="2" charset="2"/>
              <a:buChar char="p"/>
            </a:pPr>
            <a:endParaRPr kumimoji="1" lang="en-US" altLang="zh-CN" sz="1600" dirty="0"/>
          </a:p>
          <a:p>
            <a:endParaRPr kumimoji="1" lang="en-US" altLang="zh-CN" sz="1600" dirty="0"/>
          </a:p>
          <a:p>
            <a:endParaRPr kumimoji="1" lang="en-US" altLang="zh-CN" sz="1600" dirty="0"/>
          </a:p>
          <a:p>
            <a:endParaRPr kumimoji="1" lang="en-US" altLang="zh-CN" sz="1600" dirty="0"/>
          </a:p>
          <a:p>
            <a:r>
              <a:rPr kumimoji="1" lang="zh-CN" altLang="en-US" sz="1600" b="1" dirty="0"/>
              <a:t>收获：</a:t>
            </a:r>
            <a:endParaRPr kumimoji="1" lang="en-US" altLang="zh-CN" sz="1600" b="1" dirty="0"/>
          </a:p>
          <a:p>
            <a:endParaRPr kumimoji="1" lang="en-US" altLang="zh-CN" sz="1600" dirty="0"/>
          </a:p>
          <a:p>
            <a:r>
              <a:rPr kumimoji="1" lang="en-US" altLang="zh-CN" sz="1600" dirty="0"/>
              <a:t>1</a:t>
            </a:r>
            <a:r>
              <a:rPr kumimoji="1" lang="zh-CN" altLang="en-US" sz="1600" dirty="0"/>
              <a:t>） 针对复杂速度变化较大的岩丘模型问题进行进一步探索 （</a:t>
            </a:r>
            <a:r>
              <a:rPr kumimoji="1" lang="en-US" altLang="zh-CN" sz="1600" dirty="0"/>
              <a:t>Reviewer</a:t>
            </a:r>
            <a:r>
              <a:rPr kumimoji="1" lang="zh-CN" altLang="en-US" sz="1600" dirty="0"/>
              <a:t> </a:t>
            </a:r>
            <a:r>
              <a:rPr kumimoji="1" lang="en-US" altLang="zh-CN" sz="1600" dirty="0"/>
              <a:t>2</a:t>
            </a:r>
            <a:r>
              <a:rPr kumimoji="1" lang="zh-CN" altLang="en-US" sz="1600" dirty="0"/>
              <a:t> </a:t>
            </a:r>
            <a:r>
              <a:rPr kumimoji="1" lang="en-US" altLang="zh-CN" sz="1600" dirty="0"/>
              <a:t>&amp;</a:t>
            </a:r>
            <a:r>
              <a:rPr kumimoji="1" lang="zh-CN" altLang="en-US" sz="1600" dirty="0"/>
              <a:t> </a:t>
            </a:r>
            <a:r>
              <a:rPr kumimoji="1" lang="en-US" altLang="zh-CN" sz="1600" dirty="0"/>
              <a:t>3)</a:t>
            </a:r>
          </a:p>
          <a:p>
            <a:endParaRPr kumimoji="1" lang="en-US" altLang="zh-CN" sz="1600" dirty="0"/>
          </a:p>
          <a:p>
            <a:pPr marL="342900" indent="-342900">
              <a:buAutoNum type="arabicParenR" startAt="2"/>
            </a:pPr>
            <a:r>
              <a:rPr kumimoji="1" lang="zh-CN" altLang="en-US" sz="1600" dirty="0"/>
              <a:t>写一篇图像域最小二乘偏移方法的综述文章（</a:t>
            </a:r>
            <a:r>
              <a:rPr kumimoji="1" lang="en-US" altLang="zh-CN" sz="1600" dirty="0"/>
              <a:t> Reviewer1</a:t>
            </a:r>
            <a:r>
              <a:rPr kumimoji="1" lang="zh-CN" altLang="en-US" sz="1600" dirty="0"/>
              <a:t>）</a:t>
            </a:r>
            <a:endParaRPr kumimoji="1" lang="en-US" altLang="zh-CN" sz="1600" dirty="0"/>
          </a:p>
          <a:p>
            <a:pPr marL="342900" indent="-342900">
              <a:buAutoNum type="arabicParenR" startAt="2"/>
            </a:pPr>
            <a:endParaRPr kumimoji="1" lang="en-US" altLang="zh-CN" sz="1600" dirty="0"/>
          </a:p>
          <a:p>
            <a:pPr marL="342900" indent="-342900">
              <a:buAutoNum type="arabicParenR" startAt="2"/>
            </a:pPr>
            <a:r>
              <a:rPr kumimoji="1" lang="zh-CN" altLang="en-US" sz="1600" dirty="0"/>
              <a:t>基于</a:t>
            </a:r>
            <a:r>
              <a:rPr kumimoji="1" lang="en-US" altLang="zh-CN" sz="1600" dirty="0"/>
              <a:t>VTI</a:t>
            </a:r>
            <a:r>
              <a:rPr kumimoji="1" lang="zh-CN" altLang="en-US" sz="1600" dirty="0"/>
              <a:t>和</a:t>
            </a:r>
            <a:r>
              <a:rPr kumimoji="1" lang="en-US" altLang="zh-CN" sz="1600" dirty="0"/>
              <a:t>TTI</a:t>
            </a:r>
            <a:r>
              <a:rPr kumimoji="1" lang="zh-CN" altLang="en-US" sz="1600" dirty="0"/>
              <a:t>做进一步的实验探索，进行中</a:t>
            </a:r>
            <a:r>
              <a:rPr kumimoji="1" lang="en-US" altLang="zh-CN" sz="1600" dirty="0"/>
              <a:t>……</a:t>
            </a:r>
            <a:r>
              <a:rPr kumimoji="1" lang="zh-CN" altLang="en-US" sz="1600" dirty="0"/>
              <a:t>（</a:t>
            </a:r>
            <a:r>
              <a:rPr kumimoji="1" lang="en-US" altLang="zh-CN" sz="1600" dirty="0"/>
              <a:t> Reviewer2</a:t>
            </a:r>
            <a:r>
              <a:rPr kumimoji="1" lang="zh-CN" altLang="en-US" sz="1600" dirty="0"/>
              <a:t>）</a:t>
            </a:r>
            <a:endParaRPr kumimoji="1" lang="en-US" altLang="zh-CN" sz="1600" dirty="0"/>
          </a:p>
          <a:p>
            <a:pPr marL="342900" indent="-342900">
              <a:buAutoNum type="arabicParenR" startAt="2"/>
            </a:pPr>
            <a:endParaRPr kumimoji="1" lang="en-US" altLang="zh-CN" sz="1600" dirty="0"/>
          </a:p>
          <a:p>
            <a:pPr marL="342900" indent="-342900">
              <a:buAutoNum type="arabicParenR" startAt="2"/>
            </a:pPr>
            <a:r>
              <a:rPr kumimoji="1" lang="zh-CN" altLang="en-US" sz="1600" dirty="0"/>
              <a:t>尝试将</a:t>
            </a:r>
            <a:r>
              <a:rPr kumimoji="1" lang="en-US" altLang="zh-CN" sz="1600" dirty="0"/>
              <a:t>PSF</a:t>
            </a:r>
            <a:r>
              <a:rPr kumimoji="1" lang="zh-CN" altLang="en-US" sz="1600" dirty="0"/>
              <a:t>去模糊的思想用在其它领域，比如速度反演、波形反演等</a:t>
            </a:r>
            <a:endParaRPr kumimoji="1" lang="en-US" altLang="zh-CN" sz="1600" dirty="0"/>
          </a:p>
          <a:p>
            <a:pPr marL="342900" indent="-342900">
              <a:buAutoNum type="arabicParenR" startAt="2"/>
            </a:pPr>
            <a:endParaRPr kumimoji="1" lang="en-US" altLang="zh-CN" sz="1600" dirty="0"/>
          </a:p>
          <a:p>
            <a:pPr marL="342900" indent="-342900">
              <a:buAutoNum type="arabicParenR" startAt="2"/>
            </a:pPr>
            <a:endParaRPr kumimoji="1" lang="en-US" altLang="zh-CN" sz="1600" dirty="0"/>
          </a:p>
          <a:p>
            <a:endParaRPr kumimoji="1" lang="en-US" altLang="zh-CN" sz="1600" dirty="0"/>
          </a:p>
          <a:p>
            <a:endParaRPr kumimoji="1" lang="en-US" altLang="zh-CN" sz="1600" dirty="0"/>
          </a:p>
          <a:p>
            <a:pPr marL="285750" indent="-285750">
              <a:buFont typeface="Wingdings" pitchFamily="2" charset="2"/>
              <a:buChar char="p"/>
            </a:pPr>
            <a:endParaRPr kumimoji="1" lang="en-US" altLang="zh-CN" sz="1600" dirty="0"/>
          </a:p>
          <a:p>
            <a:pPr marL="285750" indent="-285750">
              <a:buFont typeface="Wingdings" pitchFamily="2" charset="2"/>
              <a:buChar char="p"/>
            </a:pPr>
            <a:endParaRPr kumimoji="1" lang="zh-CN" altLang="en-US" sz="1600" dirty="0"/>
          </a:p>
        </p:txBody>
      </p:sp>
    </p:spTree>
    <p:extLst>
      <p:ext uri="{BB962C8B-B14F-4D97-AF65-F5344CB8AC3E}">
        <p14:creationId xmlns:p14="http://schemas.microsoft.com/office/powerpoint/2010/main" val="1301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D5888-FF41-1A48-776B-251E40AAE053}"/>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反思与总结</a:t>
            </a:r>
          </a:p>
        </p:txBody>
      </p:sp>
      <p:sp>
        <p:nvSpPr>
          <p:cNvPr id="4" name="文本框 3">
            <a:extLst>
              <a:ext uri="{FF2B5EF4-FFF2-40B4-BE49-F238E27FC236}">
                <a16:creationId xmlns:a16="http://schemas.microsoft.com/office/drawing/2014/main" id="{1C769CF0-9D24-CB97-BF8B-105A79ACE906}"/>
              </a:ext>
            </a:extLst>
          </p:cNvPr>
          <p:cNvSpPr txBox="1"/>
          <p:nvPr/>
        </p:nvSpPr>
        <p:spPr>
          <a:xfrm>
            <a:off x="621418" y="1295740"/>
            <a:ext cx="10554891" cy="3539430"/>
          </a:xfrm>
          <a:prstGeom prst="rect">
            <a:avLst/>
          </a:prstGeom>
          <a:noFill/>
        </p:spPr>
        <p:txBody>
          <a:bodyPr wrap="square">
            <a:spAutoFit/>
          </a:bodyPr>
          <a:lstStyle/>
          <a:p>
            <a:pPr marL="285750" indent="-285750">
              <a:buFont typeface="Wingdings" pitchFamily="2" charset="2"/>
              <a:buChar char="u"/>
            </a:pPr>
            <a:r>
              <a:rPr kumimoji="1" lang="zh-CN" altLang="en-US" sz="1600" dirty="0"/>
              <a:t>没有认真的听取意见，来引用自己的文章，还是抱有一定的侥幸心理。</a:t>
            </a:r>
            <a:endParaRPr kumimoji="1" lang="en-US" altLang="zh-CN" sz="1600" dirty="0"/>
          </a:p>
          <a:p>
            <a:endParaRPr kumimoji="1" lang="en-US" altLang="zh-CN" sz="1600" dirty="0"/>
          </a:p>
          <a:p>
            <a:endParaRPr kumimoji="1" lang="zh-CN" altLang="en-US" sz="1600" dirty="0"/>
          </a:p>
          <a:p>
            <a:pPr marL="285750" indent="-285750">
              <a:buFont typeface="Wingdings" pitchFamily="2" charset="2"/>
              <a:buChar char="u"/>
            </a:pPr>
            <a:r>
              <a:rPr kumimoji="1" lang="zh-CN" altLang="en-US" sz="1600" dirty="0"/>
              <a:t>对一篇文章的创新点把握度还不够，虽然</a:t>
            </a:r>
            <a:r>
              <a:rPr kumimoji="1" lang="en-US" altLang="zh-CN" sz="1600" dirty="0"/>
              <a:t>3</a:t>
            </a:r>
            <a:r>
              <a:rPr kumimoji="1" lang="en" altLang="zh-CN" sz="1600" dirty="0"/>
              <a:t>D</a:t>
            </a:r>
            <a:r>
              <a:rPr kumimoji="1" lang="zh-CN" altLang="en-US" sz="1600" dirty="0"/>
              <a:t>方法在理论与实际数据有着较好的效果，但是从方法层面来讲并没有多大的创新，与</a:t>
            </a:r>
            <a:r>
              <a:rPr kumimoji="1" lang="en-US" altLang="zh-CN" sz="1600" dirty="0"/>
              <a:t>2</a:t>
            </a:r>
            <a:r>
              <a:rPr kumimoji="1" lang="en" altLang="zh-CN" sz="1600" dirty="0"/>
              <a:t>D</a:t>
            </a:r>
            <a:r>
              <a:rPr kumimoji="1" lang="zh-CN" altLang="en-US" sz="1600" dirty="0"/>
              <a:t>工作以及目前已有</a:t>
            </a:r>
            <a:r>
              <a:rPr kumimoji="1" lang="en-US" altLang="zh-CN" sz="1600" dirty="0"/>
              <a:t>3</a:t>
            </a:r>
            <a:r>
              <a:rPr kumimoji="1" lang="en" altLang="zh-CN" sz="1600" dirty="0"/>
              <a:t>D</a:t>
            </a:r>
            <a:r>
              <a:rPr kumimoji="1" lang="zh-CN" altLang="en-US" sz="1600" dirty="0"/>
              <a:t>做</a:t>
            </a:r>
            <a:r>
              <a:rPr kumimoji="1" lang="en" altLang="zh-CN" sz="1600" dirty="0"/>
              <a:t>PSF</a:t>
            </a:r>
            <a:r>
              <a:rPr kumimoji="1" lang="zh-CN" altLang="en-US" sz="1600" dirty="0"/>
              <a:t>反算子方法对比，仅仅只是针对工业界有着较大的意义，对于一篇论文可能审稿人更愿意看到让自己眼前一亮的东西。</a:t>
            </a:r>
          </a:p>
          <a:p>
            <a:endParaRPr kumimoji="1" lang="en-US" altLang="zh-CN" sz="1600" dirty="0"/>
          </a:p>
          <a:p>
            <a:endParaRPr kumimoji="1" lang="en-US" altLang="zh-CN" sz="1600" dirty="0"/>
          </a:p>
          <a:p>
            <a:pPr marL="285750" indent="-285750">
              <a:buFont typeface="Wingdings" pitchFamily="2" charset="2"/>
              <a:buChar char="u"/>
            </a:pPr>
            <a:r>
              <a:rPr kumimoji="1" lang="zh-CN" altLang="en-US" sz="1600" dirty="0"/>
              <a:t>文章表述方面存在很多误导性语句，或者描述不太清楚的地方，投稿之时较为匆忙，没有仔细的分析</a:t>
            </a:r>
            <a:r>
              <a:rPr kumimoji="1" lang="en-US" altLang="zh-CN" sz="1600" dirty="0"/>
              <a:t>2</a:t>
            </a:r>
            <a:r>
              <a:rPr kumimoji="1" lang="en" altLang="zh-CN" sz="1600" dirty="0"/>
              <a:t>D</a:t>
            </a:r>
            <a:r>
              <a:rPr kumimoji="1" lang="zh-CN" altLang="en-US" sz="1600" dirty="0"/>
              <a:t>与</a:t>
            </a:r>
            <a:r>
              <a:rPr kumimoji="1" lang="en-US" altLang="zh-CN" sz="1600" dirty="0"/>
              <a:t>3</a:t>
            </a:r>
            <a:r>
              <a:rPr kumimoji="1" lang="en" altLang="zh-CN" sz="1600" dirty="0"/>
              <a:t>D </a:t>
            </a:r>
            <a:r>
              <a:rPr kumimoji="1" lang="zh-CN" altLang="en-US" sz="1600" dirty="0"/>
              <a:t>的不同点，没有仔细的展示出我们方法的核心不同点在哪里（通过图的形式，或者说不太直观）？</a:t>
            </a:r>
          </a:p>
          <a:p>
            <a:endParaRPr kumimoji="1" lang="en-US" altLang="zh-CN" sz="1600" dirty="0"/>
          </a:p>
          <a:p>
            <a:endParaRPr kumimoji="1" lang="en-US" altLang="zh-CN" sz="1600" dirty="0"/>
          </a:p>
          <a:p>
            <a:pPr marL="285750" indent="-285750">
              <a:buFont typeface="Wingdings" pitchFamily="2" charset="2"/>
              <a:buChar char="u"/>
            </a:pPr>
            <a:r>
              <a:rPr kumimoji="1" lang="zh-CN" altLang="en-US" sz="1600" dirty="0"/>
              <a:t>没有深刻理解工业界与学术界的不同，在开启这个课题之前没有想清楚背后的创新性问题，仅仅只是为了工业界的应用做了很多的工作？</a:t>
            </a:r>
          </a:p>
        </p:txBody>
      </p:sp>
    </p:spTree>
    <p:extLst>
      <p:ext uri="{BB962C8B-B14F-4D97-AF65-F5344CB8AC3E}">
        <p14:creationId xmlns:p14="http://schemas.microsoft.com/office/powerpoint/2010/main" val="178556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1D9B000-5007-DBB0-E7BE-7DEE94A938DA}"/>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计划与安排</a:t>
            </a:r>
          </a:p>
        </p:txBody>
      </p:sp>
      <p:sp>
        <p:nvSpPr>
          <p:cNvPr id="5" name="文本框 4">
            <a:extLst>
              <a:ext uri="{FF2B5EF4-FFF2-40B4-BE49-F238E27FC236}">
                <a16:creationId xmlns:a16="http://schemas.microsoft.com/office/drawing/2014/main" id="{1CC819F1-871E-9116-A634-85300C4D34CB}"/>
              </a:ext>
            </a:extLst>
          </p:cNvPr>
          <p:cNvSpPr txBox="1"/>
          <p:nvPr/>
        </p:nvSpPr>
        <p:spPr>
          <a:xfrm>
            <a:off x="755376" y="796763"/>
            <a:ext cx="9929191" cy="2062103"/>
          </a:xfrm>
          <a:prstGeom prst="rect">
            <a:avLst/>
          </a:prstGeom>
          <a:noFill/>
        </p:spPr>
        <p:txBody>
          <a:bodyPr wrap="square" rtlCol="0">
            <a:spAutoFit/>
          </a:bodyPr>
          <a:lstStyle/>
          <a:p>
            <a:pPr marL="285750" indent="-285750">
              <a:buFont typeface="Wingdings" pitchFamily="2" charset="2"/>
              <a:buChar char="u"/>
            </a:pPr>
            <a:r>
              <a:rPr kumimoji="1" lang="zh-CN" altLang="en-US" sz="1600" dirty="0"/>
              <a:t>修改论文 （</a:t>
            </a:r>
            <a:r>
              <a:rPr kumimoji="1" lang="en-US" altLang="zh-CN" sz="1600" dirty="0"/>
              <a:t>12</a:t>
            </a:r>
            <a:r>
              <a:rPr kumimoji="1" lang="zh-CN" altLang="en-US" sz="1600" dirty="0"/>
              <a:t>月</a:t>
            </a:r>
            <a:r>
              <a:rPr kumimoji="1" lang="en-US" altLang="zh-CN" sz="1600" dirty="0"/>
              <a:t>11-12</a:t>
            </a:r>
            <a:r>
              <a:rPr kumimoji="1" lang="zh-CN" altLang="en-US" sz="1600" dirty="0"/>
              <a:t>月</a:t>
            </a:r>
            <a:r>
              <a:rPr kumimoji="1" lang="en-US" altLang="zh-CN" sz="1600" dirty="0"/>
              <a:t>17</a:t>
            </a:r>
            <a:r>
              <a:rPr kumimoji="1" lang="zh-CN" altLang="en-US" sz="1600" dirty="0"/>
              <a:t>日）    投</a:t>
            </a:r>
            <a:r>
              <a:rPr kumimoji="1" lang="en-US" altLang="zh-CN" sz="1600" dirty="0"/>
              <a:t>Geophysical</a:t>
            </a:r>
            <a:r>
              <a:rPr kumimoji="1" lang="zh-CN" altLang="en-US" sz="1600" dirty="0"/>
              <a:t> </a:t>
            </a:r>
            <a:r>
              <a:rPr kumimoji="1" lang="en-US" altLang="zh-CN" sz="1600" dirty="0"/>
              <a:t>Prospecting</a:t>
            </a:r>
          </a:p>
          <a:p>
            <a:pPr marL="285750" indent="-285750">
              <a:buFont typeface="Wingdings" pitchFamily="2" charset="2"/>
              <a:buChar char="u"/>
            </a:pPr>
            <a:endParaRPr kumimoji="1" lang="en-US" altLang="zh-CN" sz="1600" dirty="0"/>
          </a:p>
          <a:p>
            <a:pPr marL="285750" indent="-285750">
              <a:buFont typeface="Wingdings" pitchFamily="2" charset="2"/>
              <a:buChar char="u"/>
            </a:pPr>
            <a:endParaRPr kumimoji="1" lang="en-US" altLang="zh-CN" sz="1600" dirty="0"/>
          </a:p>
          <a:p>
            <a:pPr marL="285750" indent="-285750">
              <a:buFont typeface="Wingdings" pitchFamily="2" charset="2"/>
              <a:buChar char="u"/>
            </a:pPr>
            <a:r>
              <a:rPr kumimoji="1" lang="en-US" altLang="zh-CN" sz="1600" dirty="0"/>
              <a:t>TTI</a:t>
            </a:r>
            <a:r>
              <a:rPr kumimoji="1" lang="zh-CN" altLang="en-US" sz="1600" dirty="0"/>
              <a:t> 实验与撰写论文 （</a:t>
            </a:r>
            <a:r>
              <a:rPr kumimoji="1" lang="en-US" altLang="zh-CN" sz="1600" dirty="0"/>
              <a:t>12</a:t>
            </a:r>
            <a:r>
              <a:rPr kumimoji="1" lang="zh-CN" altLang="en-US" sz="1600" dirty="0"/>
              <a:t>月</a:t>
            </a:r>
            <a:r>
              <a:rPr kumimoji="1" lang="en-US" altLang="zh-CN" sz="1600" dirty="0"/>
              <a:t>18-25</a:t>
            </a:r>
            <a:r>
              <a:rPr kumimoji="1" lang="zh-CN" altLang="en-US" sz="1600" dirty="0"/>
              <a:t>日）</a:t>
            </a:r>
            <a:r>
              <a:rPr kumimoji="1" lang="en-US" altLang="zh-CN" sz="1600" dirty="0"/>
              <a:t>An</a:t>
            </a:r>
            <a:r>
              <a:rPr kumimoji="1" lang="zh-CN" altLang="en-US" sz="1600" dirty="0"/>
              <a:t> </a:t>
            </a:r>
            <a:r>
              <a:rPr kumimoji="1" lang="en-US" altLang="zh-CN" sz="1600" dirty="0"/>
              <a:t>Efficient</a:t>
            </a:r>
            <a:r>
              <a:rPr kumimoji="1" lang="zh-CN" altLang="en-US" sz="1600" dirty="0"/>
              <a:t> </a:t>
            </a:r>
            <a:r>
              <a:rPr kumimoji="1" lang="en-US" altLang="zh-CN" sz="1600" dirty="0"/>
              <a:t>3D</a:t>
            </a:r>
            <a:r>
              <a:rPr kumimoji="1" lang="zh-CN" altLang="en-US" sz="1600" dirty="0"/>
              <a:t> </a:t>
            </a:r>
            <a:r>
              <a:rPr kumimoji="1" lang="en-US" altLang="zh-CN" sz="1600" dirty="0"/>
              <a:t>migration</a:t>
            </a:r>
            <a:r>
              <a:rPr kumimoji="1" lang="zh-CN" altLang="en-US" sz="1600" dirty="0"/>
              <a:t> </a:t>
            </a:r>
            <a:r>
              <a:rPr kumimoji="1" lang="en-US" altLang="zh-CN" sz="1600" dirty="0"/>
              <a:t>images</a:t>
            </a:r>
            <a:r>
              <a:rPr kumimoji="1" lang="zh-CN" altLang="en-US" sz="1600" dirty="0"/>
              <a:t> </a:t>
            </a:r>
            <a:r>
              <a:rPr kumimoji="1" lang="en-US" altLang="zh-CN" sz="1600" dirty="0"/>
              <a:t>deblurring</a:t>
            </a:r>
            <a:r>
              <a:rPr kumimoji="1" lang="zh-CN" altLang="en-US" sz="1600" dirty="0"/>
              <a:t> </a:t>
            </a:r>
            <a:r>
              <a:rPr kumimoji="1" lang="en-US" altLang="zh-CN" sz="1600" dirty="0"/>
              <a:t>method</a:t>
            </a:r>
            <a:r>
              <a:rPr kumimoji="1" lang="zh-CN" altLang="en-US" sz="1600" dirty="0"/>
              <a:t> </a:t>
            </a:r>
            <a:r>
              <a:rPr kumimoji="1" lang="en-US" altLang="zh-CN" sz="1600" dirty="0"/>
              <a:t>for</a:t>
            </a:r>
            <a:r>
              <a:rPr kumimoji="1" lang="zh-CN" altLang="en-US" sz="1600" dirty="0"/>
              <a:t> </a:t>
            </a:r>
            <a:r>
              <a:rPr kumimoji="1" lang="en-US" altLang="zh-CN" sz="1600" dirty="0"/>
              <a:t>tilted</a:t>
            </a:r>
            <a:r>
              <a:rPr kumimoji="1" lang="zh-CN" altLang="en-US" sz="1600" dirty="0"/>
              <a:t> </a:t>
            </a:r>
            <a:r>
              <a:rPr kumimoji="1" lang="en-US" altLang="zh-CN" sz="1600" dirty="0"/>
              <a:t>transversely</a:t>
            </a:r>
            <a:r>
              <a:rPr kumimoji="1" lang="zh-CN" altLang="en-US" sz="1600" dirty="0"/>
              <a:t> </a:t>
            </a:r>
            <a:r>
              <a:rPr kumimoji="1" lang="en-US" altLang="zh-CN" sz="1600" dirty="0"/>
              <a:t>isotropic</a:t>
            </a:r>
            <a:r>
              <a:rPr kumimoji="1" lang="zh-CN" altLang="en-US" sz="1600" dirty="0"/>
              <a:t> </a:t>
            </a:r>
            <a:r>
              <a:rPr kumimoji="1" lang="en-US" altLang="zh-CN" sz="1600" dirty="0"/>
              <a:t>media</a:t>
            </a:r>
            <a:r>
              <a:rPr kumimoji="1" lang="zh-CN" altLang="en-US" sz="1600" dirty="0"/>
              <a:t>   投 </a:t>
            </a:r>
            <a:r>
              <a:rPr kumimoji="1" lang="en-US" altLang="zh-CN" sz="1600" dirty="0"/>
              <a:t>Applied</a:t>
            </a:r>
            <a:r>
              <a:rPr kumimoji="1" lang="zh-CN" altLang="en-US" sz="1600" dirty="0"/>
              <a:t> </a:t>
            </a:r>
            <a:r>
              <a:rPr kumimoji="1" lang="en-US" altLang="zh-CN" sz="1600" dirty="0"/>
              <a:t>Sciences</a:t>
            </a:r>
          </a:p>
          <a:p>
            <a:pPr marL="285750" indent="-285750">
              <a:buFont typeface="Wingdings" pitchFamily="2" charset="2"/>
              <a:buChar char="u"/>
            </a:pPr>
            <a:endParaRPr kumimoji="1" lang="en-US" altLang="zh-CN" sz="1600" dirty="0"/>
          </a:p>
          <a:p>
            <a:pPr marL="285750" indent="-285750">
              <a:buFont typeface="Wingdings" pitchFamily="2" charset="2"/>
              <a:buChar char="u"/>
            </a:pPr>
            <a:endParaRPr kumimoji="1" lang="en-US" altLang="zh-CN" sz="1600" dirty="0"/>
          </a:p>
          <a:p>
            <a:pPr marL="285750" indent="-285750">
              <a:buFont typeface="Wingdings" pitchFamily="2" charset="2"/>
              <a:buChar char="u"/>
            </a:pPr>
            <a:r>
              <a:rPr kumimoji="1" lang="zh-CN" altLang="en-US" sz="1600" dirty="0"/>
              <a:t>写完毕业论文第二章节（</a:t>
            </a:r>
            <a:r>
              <a:rPr kumimoji="1" lang="en-US" altLang="zh-CN" sz="1600" dirty="0"/>
              <a:t>12</a:t>
            </a:r>
            <a:r>
              <a:rPr kumimoji="1" lang="zh-CN" altLang="en-US" sz="1600" dirty="0"/>
              <a:t>月</a:t>
            </a:r>
            <a:r>
              <a:rPr kumimoji="1" lang="en-US" altLang="zh-CN" sz="1600" dirty="0"/>
              <a:t>25-1</a:t>
            </a:r>
            <a:r>
              <a:rPr kumimoji="1" lang="zh-CN" altLang="en-US" sz="1600" dirty="0"/>
              <a:t>月</a:t>
            </a:r>
            <a:r>
              <a:rPr kumimoji="1" lang="en-US" altLang="zh-CN" sz="1600" dirty="0"/>
              <a:t>2</a:t>
            </a:r>
            <a:r>
              <a:rPr kumimoji="1" lang="zh-CN" altLang="en-US" sz="1600" dirty="0"/>
              <a:t>日）</a:t>
            </a:r>
          </a:p>
        </p:txBody>
      </p:sp>
      <p:grpSp>
        <p:nvGrpSpPr>
          <p:cNvPr id="2" name="组合 1">
            <a:extLst>
              <a:ext uri="{FF2B5EF4-FFF2-40B4-BE49-F238E27FC236}">
                <a16:creationId xmlns:a16="http://schemas.microsoft.com/office/drawing/2014/main" id="{DCB77210-676C-42AB-BE6F-F9FE6E698176}"/>
              </a:ext>
            </a:extLst>
          </p:cNvPr>
          <p:cNvGrpSpPr/>
          <p:nvPr/>
        </p:nvGrpSpPr>
        <p:grpSpPr>
          <a:xfrm>
            <a:off x="755376" y="3254431"/>
            <a:ext cx="10820396" cy="3450442"/>
            <a:chOff x="755376" y="3254431"/>
            <a:chExt cx="10820396" cy="3450442"/>
          </a:xfrm>
        </p:grpSpPr>
        <p:pic>
          <p:nvPicPr>
            <p:cNvPr id="7" name="图片 6">
              <a:extLst>
                <a:ext uri="{FF2B5EF4-FFF2-40B4-BE49-F238E27FC236}">
                  <a16:creationId xmlns:a16="http://schemas.microsoft.com/office/drawing/2014/main" id="{E4125893-7307-6838-684A-F2B642EEEEA3}"/>
                </a:ext>
              </a:extLst>
            </p:cNvPr>
            <p:cNvPicPr>
              <a:picLocks noChangeAspect="1"/>
            </p:cNvPicPr>
            <p:nvPr/>
          </p:nvPicPr>
          <p:blipFill>
            <a:blip r:embed="rId2"/>
            <a:stretch>
              <a:fillRect/>
            </a:stretch>
          </p:blipFill>
          <p:spPr>
            <a:xfrm>
              <a:off x="755376" y="3254431"/>
              <a:ext cx="4600590" cy="3450442"/>
            </a:xfrm>
            <a:prstGeom prst="rect">
              <a:avLst/>
            </a:prstGeom>
          </p:spPr>
        </p:pic>
        <p:pic>
          <p:nvPicPr>
            <p:cNvPr id="8" name="图片 7">
              <a:extLst>
                <a:ext uri="{FF2B5EF4-FFF2-40B4-BE49-F238E27FC236}">
                  <a16:creationId xmlns:a16="http://schemas.microsoft.com/office/drawing/2014/main" id="{E6C7C316-92EF-46E2-9F63-4990D0D0182A}"/>
                </a:ext>
              </a:extLst>
            </p:cNvPr>
            <p:cNvPicPr>
              <a:picLocks noChangeAspect="1"/>
            </p:cNvPicPr>
            <p:nvPr/>
          </p:nvPicPr>
          <p:blipFill>
            <a:blip r:embed="rId3"/>
            <a:stretch>
              <a:fillRect/>
            </a:stretch>
          </p:blipFill>
          <p:spPr>
            <a:xfrm>
              <a:off x="7073837" y="3291427"/>
              <a:ext cx="4501935" cy="3376451"/>
            </a:xfrm>
            <a:prstGeom prst="rect">
              <a:avLst/>
            </a:prstGeom>
          </p:spPr>
        </p:pic>
        <p:sp>
          <p:nvSpPr>
            <p:cNvPr id="9" name="右箭头 8">
              <a:extLst>
                <a:ext uri="{FF2B5EF4-FFF2-40B4-BE49-F238E27FC236}">
                  <a16:creationId xmlns:a16="http://schemas.microsoft.com/office/drawing/2014/main" id="{017A0A88-F95E-4A35-3EC9-806A173F76D4}"/>
                </a:ext>
              </a:extLst>
            </p:cNvPr>
            <p:cNvSpPr/>
            <p:nvPr/>
          </p:nvSpPr>
          <p:spPr>
            <a:xfrm>
              <a:off x="5446643" y="5241263"/>
              <a:ext cx="1386677" cy="155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ln w="22225">
                  <a:solidFill>
                    <a:schemeClr val="accent2"/>
                  </a:solidFill>
                  <a:prstDash val="solid"/>
                </a:ln>
                <a:solidFill>
                  <a:schemeClr val="accent2">
                    <a:lumMod val="40000"/>
                    <a:lumOff val="60000"/>
                  </a:schemeClr>
                </a:solidFill>
              </a:endParaRPr>
            </a:p>
          </p:txBody>
        </p:sp>
        <p:sp>
          <p:nvSpPr>
            <p:cNvPr id="10" name="文本框 9">
              <a:extLst>
                <a:ext uri="{FF2B5EF4-FFF2-40B4-BE49-F238E27FC236}">
                  <a16:creationId xmlns:a16="http://schemas.microsoft.com/office/drawing/2014/main" id="{D4150485-4244-6A6A-5001-A47883B383CE}"/>
                </a:ext>
              </a:extLst>
            </p:cNvPr>
            <p:cNvSpPr txBox="1"/>
            <p:nvPr/>
          </p:nvSpPr>
          <p:spPr>
            <a:xfrm>
              <a:off x="5355966" y="4718042"/>
              <a:ext cx="1717871" cy="523220"/>
            </a:xfrm>
            <a:prstGeom prst="rect">
              <a:avLst/>
            </a:prstGeom>
            <a:noFill/>
          </p:spPr>
          <p:txBody>
            <a:bodyPr wrap="square" rtlCol="0">
              <a:spAutoFit/>
            </a:bodyPr>
            <a:lstStyle/>
            <a:p>
              <a:r>
                <a:rPr kumimoji="1" lang="en-US" altLang="zh-CN" sz="1400" dirty="0"/>
                <a:t>Prediction</a:t>
              </a:r>
              <a:r>
                <a:rPr kumimoji="1" lang="zh-CN" altLang="en-US" sz="1400" dirty="0"/>
                <a:t> </a:t>
              </a:r>
              <a:r>
                <a:rPr kumimoji="1" lang="en-US" altLang="zh-CN" sz="1400" dirty="0"/>
                <a:t>without</a:t>
              </a:r>
              <a:r>
                <a:rPr kumimoji="1" lang="zh-CN" altLang="en-US" sz="1400" dirty="0"/>
                <a:t> </a:t>
              </a:r>
              <a:r>
                <a:rPr kumimoji="1" lang="en-US" altLang="zh-CN" sz="1400" dirty="0"/>
                <a:t>estimation</a:t>
              </a:r>
              <a:r>
                <a:rPr kumimoji="1" lang="zh-CN" altLang="en-US" sz="1400" dirty="0"/>
                <a:t> </a:t>
              </a:r>
              <a:r>
                <a:rPr kumimoji="1" lang="en-US" altLang="zh-CN" sz="1400" dirty="0"/>
                <a:t>operator</a:t>
              </a:r>
              <a:endParaRPr kumimoji="1" lang="zh-CN" altLang="en-US" sz="1400" dirty="0"/>
            </a:p>
          </p:txBody>
        </p:sp>
      </p:grpSp>
    </p:spTree>
    <p:extLst>
      <p:ext uri="{BB962C8B-B14F-4D97-AF65-F5344CB8AC3E}">
        <p14:creationId xmlns:p14="http://schemas.microsoft.com/office/powerpoint/2010/main" val="31704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F946EF2-8D67-7ED8-96F9-B345156E3EFC}"/>
              </a:ext>
            </a:extLst>
          </p:cNvPr>
          <p:cNvSpPr/>
          <p:nvPr/>
        </p:nvSpPr>
        <p:spPr>
          <a:xfrm>
            <a:off x="3233683" y="2967335"/>
            <a:ext cx="572464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5400" b="1" dirty="0">
                <a:ln w="22225">
                  <a:solidFill>
                    <a:schemeClr val="accent2"/>
                  </a:solidFill>
                  <a:prstDash val="solid"/>
                </a:ln>
                <a:solidFill>
                  <a:schemeClr val="accent2">
                    <a:lumMod val="40000"/>
                    <a:lumOff val="60000"/>
                  </a:schemeClr>
                </a:solidFill>
              </a:rPr>
              <a:t>请大家批评指正！</a:t>
            </a:r>
          </a:p>
        </p:txBody>
      </p:sp>
    </p:spTree>
    <p:extLst>
      <p:ext uri="{BB962C8B-B14F-4D97-AF65-F5344CB8AC3E}">
        <p14:creationId xmlns:p14="http://schemas.microsoft.com/office/powerpoint/2010/main" val="94408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BE9BCEF-903F-87CF-E904-E30E2E59EC93}"/>
                  </a:ext>
                </a:extLst>
              </p:cNvPr>
              <p:cNvSpPr txBox="1"/>
              <p:nvPr/>
            </p:nvSpPr>
            <p:spPr>
              <a:xfrm>
                <a:off x="354444" y="289687"/>
                <a:ext cx="10565577" cy="995144"/>
              </a:xfrm>
              <a:prstGeom prst="rect">
                <a:avLst/>
              </a:prstGeom>
              <a:noFill/>
            </p:spPr>
            <p:txBody>
              <a:bodyPr wrap="square">
                <a:spAutoFit/>
              </a:bodyPr>
              <a:lstStyle/>
              <a:p>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oMath>
                </a14:m>
                <a:r>
                  <a:rPr kumimoji="1" lang="en-US" altLang="zh-CN" dirty="0"/>
                  <a:t>)</a:t>
                </a:r>
                <a:r>
                  <a:rPr kumimoji="1" lang="zh-CN" altLang="en-US" dirty="0"/>
                  <a:t>  </a:t>
                </a:r>
                <a:r>
                  <a:rPr kumimoji="1" lang="en-US" altLang="zh-CN" dirty="0"/>
                  <a:t>=</a:t>
                </a:r>
                <a:r>
                  <a:rPr kumimoji="1" lang="zh-CN" altLang="en-US" dirty="0"/>
                  <a:t> </a:t>
                </a:r>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14:m>
                  <m:oMath xmlns:m="http://schemas.openxmlformats.org/officeDocument/2006/math">
                    <m:r>
                      <a:rPr kumimoji="1" lang="en-US" altLang="zh-CN" i="1" dirty="0" smtClean="0">
                        <a:latin typeface="Cambria Math" panose="02040503050406030204" pitchFamily="18" charset="0"/>
                        <a:ea typeface="Cambria Math" panose="02040503050406030204" pitchFamily="18" charset="0"/>
                      </a:rPr>
                      <m:t>∙</m:t>
                    </m:r>
                  </m:oMath>
                </a14:m>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𝑥</m:t>
                            </m:r>
                          </m:sub>
                        </m:sSub>
                      </m:den>
                    </m:f>
                  </m:oMath>
                </a14:m>
                <a:r>
                  <a:rPr kumimoji="1" lang="en-US" altLang="zh-CN" dirty="0"/>
                  <a:t>)</a:t>
                </a:r>
                <a:r>
                  <a:rPr kumimoji="1" lang="zh-CN" altLang="en-US" dirty="0"/>
                  <a:t> </a:t>
                </a:r>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𝑦</m:t>
                            </m:r>
                          </m:sub>
                        </m:sSub>
                      </m:den>
                    </m:f>
                  </m:oMath>
                </a14:m>
                <a:r>
                  <a:rPr kumimoji="1" lang="en-US" altLang="zh-CN" dirty="0"/>
                  <a:t>) (1-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𝑧</m:t>
                            </m:r>
                          </m:sub>
                        </m:sSub>
                      </m:den>
                    </m:f>
                  </m:oMath>
                </a14:m>
                <a:r>
                  <a:rPr kumimoji="1" lang="en-US" altLang="zh-CN" dirty="0"/>
                  <a:t>)</a:t>
                </a:r>
                <a:r>
                  <a:rPr kumimoji="1" lang="zh-CN" altLang="en-US" dirty="0"/>
                  <a:t> </a:t>
                </a:r>
                <a:r>
                  <a:rPr kumimoji="1" lang="en-US" altLang="zh-CN" dirty="0"/>
                  <a:t>+ </a:t>
                </a:r>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𝑑</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14:m>
                  <m:oMath xmlns:m="http://schemas.openxmlformats.org/officeDocument/2006/math">
                    <m:r>
                      <a:rPr kumimoji="1" lang="en-US" altLang="zh-CN" i="1" dirty="0" smtClean="0">
                        <a:latin typeface="Cambria Math" panose="02040503050406030204" pitchFamily="18" charset="0"/>
                        <a:ea typeface="Cambria Math" panose="02040503050406030204" pitchFamily="18" charset="0"/>
                      </a:rPr>
                      <m:t>∙</m:t>
                    </m:r>
                  </m:oMath>
                </a14:m>
                <a:r>
                  <a:rPr kumimoji="1" lang="en-US" altLang="zh-CN" dirty="0"/>
                  <a:t>(</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𝑥</m:t>
                            </m:r>
                          </m:sub>
                        </m:sSub>
                      </m:den>
                    </m:f>
                  </m:oMath>
                </a14:m>
                <a:r>
                  <a:rPr kumimoji="1" lang="en-US" altLang="zh-CN" dirty="0"/>
                  <a:t>)</a:t>
                </a:r>
                <a:r>
                  <a:rPr kumimoji="1" lang="zh-CN" altLang="en-US" dirty="0"/>
                  <a:t> </a:t>
                </a:r>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𝑦</m:t>
                            </m:r>
                          </m:sub>
                        </m:sSub>
                      </m:den>
                    </m:f>
                  </m:oMath>
                </a14:m>
                <a:r>
                  <a:rPr kumimoji="1" lang="en-US" altLang="zh-CN" dirty="0"/>
                  <a:t>) (1-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𝑧</m:t>
                            </m:r>
                          </m:sub>
                        </m:sSub>
                      </m:den>
                    </m:f>
                  </m:oMath>
                </a14:m>
                <a:r>
                  <a:rPr kumimoji="1" lang="en-US" altLang="zh-CN" dirty="0"/>
                  <a:t>)</a:t>
                </a:r>
              </a:p>
              <a:p>
                <a:r>
                  <a:rPr kumimoji="1" lang="en-US" altLang="zh-CN" dirty="0"/>
                  <a:t>	+</a:t>
                </a:r>
                <a:r>
                  <a:rPr kumimoji="1" lang="zh-CN" altLang="en-US" dirty="0"/>
                  <a:t> </a:t>
                </a:r>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14:m>
                  <m:oMath xmlns:m="http://schemas.openxmlformats.org/officeDocument/2006/math">
                    <m:r>
                      <a:rPr kumimoji="1" lang="en-US" altLang="zh-CN" i="1" dirty="0" smtClean="0">
                        <a:latin typeface="Cambria Math" panose="02040503050406030204" pitchFamily="18" charset="0"/>
                        <a:ea typeface="Cambria Math" panose="02040503050406030204" pitchFamily="18" charset="0"/>
                      </a:rPr>
                      <m:t>∙</m:t>
                    </m:r>
                  </m:oMath>
                </a14:m>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𝑥</m:t>
                            </m:r>
                          </m:sub>
                        </m:sSub>
                      </m:den>
                    </m:f>
                  </m:oMath>
                </a14:m>
                <a:r>
                  <a:rPr kumimoji="1" lang="en-US" altLang="zh-CN" dirty="0"/>
                  <a:t>)</a:t>
                </a:r>
                <a:r>
                  <a:rPr kumimoji="1" lang="zh-CN" altLang="en-US" dirty="0"/>
                  <a:t> </a:t>
                </a:r>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𝑦</m:t>
                            </m:r>
                          </m:sub>
                        </m:sSub>
                      </m:den>
                    </m:f>
                  </m:oMath>
                </a14:m>
                <a:r>
                  <a:rPr kumimoji="1" lang="en-US" altLang="zh-CN" dirty="0"/>
                  <a:t>) (1-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𝑧</m:t>
                            </m:r>
                          </m:sub>
                        </m:sSub>
                      </m:den>
                    </m:f>
                  </m:oMath>
                </a14:m>
                <a:r>
                  <a:rPr kumimoji="1" lang="en-US" altLang="zh-CN" dirty="0"/>
                  <a:t>)</a:t>
                </a:r>
                <a:r>
                  <a:rPr kumimoji="1" lang="zh-CN" altLang="en-US" dirty="0"/>
                  <a:t> </a:t>
                </a:r>
                <a:r>
                  <a:rPr kumimoji="1" lang="en-US" altLang="zh-CN" dirty="0"/>
                  <a:t>+ </a:t>
                </a:r>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14:m>
                  <m:oMath xmlns:m="http://schemas.openxmlformats.org/officeDocument/2006/math">
                    <m:r>
                      <a:rPr kumimoji="1" lang="en-US" altLang="zh-CN" i="1" dirty="0" smtClean="0">
                        <a:latin typeface="Cambria Math" panose="02040503050406030204" pitchFamily="18" charset="0"/>
                        <a:ea typeface="Cambria Math" panose="02040503050406030204" pitchFamily="18" charset="0"/>
                      </a:rPr>
                      <m:t>∙</m:t>
                    </m:r>
                  </m:oMath>
                </a14:m>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𝑥</m:t>
                            </m:r>
                          </m:sub>
                        </m:sSub>
                      </m:den>
                    </m:f>
                  </m:oMath>
                </a14:m>
                <a:r>
                  <a:rPr kumimoji="1" lang="en-US" altLang="zh-CN" dirty="0"/>
                  <a:t>)</a:t>
                </a:r>
                <a:r>
                  <a:rPr kumimoji="1" lang="zh-CN" altLang="en-US" dirty="0"/>
                  <a:t> </a:t>
                </a:r>
                <a:r>
                  <a:rPr kumimoji="1" lang="en-US" altLang="zh-CN" dirty="0"/>
                  <a:t>(1-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𝑦</m:t>
                            </m:r>
                          </m:sub>
                        </m:sSub>
                      </m:den>
                    </m:f>
                  </m:oMath>
                </a14:m>
                <a:r>
                  <a:rPr kumimoji="1" lang="en-US" altLang="zh-CN" dirty="0"/>
                  <a:t>) (1-</a:t>
                </a:r>
                <a14:m>
                  <m:oMath xmlns:m="http://schemas.openxmlformats.org/officeDocument/2006/math">
                    <m:f>
                      <m:fPr>
                        <m:ctrlPr>
                          <a:rPr kumimoji="1" lang="en-US" altLang="zh-CN"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𝑧</m:t>
                            </m:r>
                          </m:sub>
                        </m:sSub>
                      </m:den>
                    </m:f>
                  </m:oMath>
                </a14:m>
                <a:r>
                  <a:rPr kumimoji="1" lang="en-US" altLang="zh-CN" dirty="0"/>
                  <a:t>)</a:t>
                </a:r>
                <a:endParaRPr lang="zh-CN" altLang="en-US" dirty="0"/>
              </a:p>
            </p:txBody>
          </p:sp>
        </mc:Choice>
        <mc:Fallback xmlns="">
          <p:sp>
            <p:nvSpPr>
              <p:cNvPr id="4" name="文本框 3">
                <a:extLst>
                  <a:ext uri="{FF2B5EF4-FFF2-40B4-BE49-F238E27FC236}">
                    <a16:creationId xmlns:a16="http://schemas.microsoft.com/office/drawing/2014/main" id="{2BE9BCEF-903F-87CF-E904-E30E2E59EC93}"/>
                  </a:ext>
                </a:extLst>
              </p:cNvPr>
              <p:cNvSpPr txBox="1">
                <a:spLocks noRot="1" noChangeAspect="1" noMove="1" noResize="1" noEditPoints="1" noAdjustHandles="1" noChangeArrowheads="1" noChangeShapeType="1" noTextEdit="1"/>
              </p:cNvSpPr>
              <p:nvPr/>
            </p:nvSpPr>
            <p:spPr>
              <a:xfrm>
                <a:off x="354444" y="289687"/>
                <a:ext cx="10565577" cy="995144"/>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686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B52BF9C-623D-6408-8127-BEAC96D5B460}"/>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审稿意见返回</a:t>
            </a:r>
          </a:p>
        </p:txBody>
      </p:sp>
      <p:grpSp>
        <p:nvGrpSpPr>
          <p:cNvPr id="5" name="组合 4">
            <a:extLst>
              <a:ext uri="{FF2B5EF4-FFF2-40B4-BE49-F238E27FC236}">
                <a16:creationId xmlns:a16="http://schemas.microsoft.com/office/drawing/2014/main" id="{51AB204C-2307-1D49-CDCE-3EB6C5CACEE3}"/>
              </a:ext>
            </a:extLst>
          </p:cNvPr>
          <p:cNvGrpSpPr/>
          <p:nvPr/>
        </p:nvGrpSpPr>
        <p:grpSpPr>
          <a:xfrm>
            <a:off x="2209661" y="3209354"/>
            <a:ext cx="2296347" cy="2402858"/>
            <a:chOff x="2209661" y="3209354"/>
            <a:chExt cx="2296347" cy="2402858"/>
          </a:xfrm>
        </p:grpSpPr>
        <p:pic>
          <p:nvPicPr>
            <p:cNvPr id="6" name="图片 5">
              <a:extLst>
                <a:ext uri="{FF2B5EF4-FFF2-40B4-BE49-F238E27FC236}">
                  <a16:creationId xmlns:a16="http://schemas.microsoft.com/office/drawing/2014/main" id="{CEF4F31D-4F5F-1540-DB01-DF83A82483A3}"/>
                </a:ext>
              </a:extLst>
            </p:cNvPr>
            <p:cNvPicPr>
              <a:picLocks noChangeAspect="1"/>
            </p:cNvPicPr>
            <p:nvPr/>
          </p:nvPicPr>
          <p:blipFill>
            <a:blip r:embed="rId2"/>
            <a:stretch>
              <a:fillRect/>
            </a:stretch>
          </p:blipFill>
          <p:spPr>
            <a:xfrm>
              <a:off x="2209661" y="4163514"/>
              <a:ext cx="1547472" cy="1448698"/>
            </a:xfrm>
            <a:prstGeom prst="rect">
              <a:avLst/>
            </a:prstGeom>
          </p:spPr>
        </p:pic>
        <p:sp>
          <p:nvSpPr>
            <p:cNvPr id="13" name="云形标注 12">
              <a:extLst>
                <a:ext uri="{FF2B5EF4-FFF2-40B4-BE49-F238E27FC236}">
                  <a16:creationId xmlns:a16="http://schemas.microsoft.com/office/drawing/2014/main" id="{33F95717-FC9B-E520-7E32-422574A6BD86}"/>
                </a:ext>
              </a:extLst>
            </p:cNvPr>
            <p:cNvSpPr/>
            <p:nvPr/>
          </p:nvSpPr>
          <p:spPr>
            <a:xfrm>
              <a:off x="2972108" y="3209354"/>
              <a:ext cx="1533900" cy="91107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590D6894-34F8-F4CE-1E25-67DEB0F5C4DF}"/>
                </a:ext>
              </a:extLst>
            </p:cNvPr>
            <p:cNvSpPr txBox="1"/>
            <p:nvPr/>
          </p:nvSpPr>
          <p:spPr>
            <a:xfrm>
              <a:off x="3144070" y="3423135"/>
              <a:ext cx="1226125" cy="461665"/>
            </a:xfrm>
            <a:prstGeom prst="rect">
              <a:avLst/>
            </a:prstGeom>
            <a:noFill/>
          </p:spPr>
          <p:txBody>
            <a:bodyPr wrap="square" rtlCol="0">
              <a:spAutoFit/>
            </a:bodyPr>
            <a:lstStyle/>
            <a:p>
              <a:r>
                <a:rPr kumimoji="1" lang="zh-CN" altLang="en-US" sz="1200" dirty="0"/>
                <a:t>结果还不错，应该不会被拒</a:t>
              </a:r>
            </a:p>
          </p:txBody>
        </p:sp>
      </p:grpSp>
      <p:grpSp>
        <p:nvGrpSpPr>
          <p:cNvPr id="11" name="组合 10">
            <a:extLst>
              <a:ext uri="{FF2B5EF4-FFF2-40B4-BE49-F238E27FC236}">
                <a16:creationId xmlns:a16="http://schemas.microsoft.com/office/drawing/2014/main" id="{25A75BC8-D3F2-C71E-61A0-D1853855E3C7}"/>
              </a:ext>
            </a:extLst>
          </p:cNvPr>
          <p:cNvGrpSpPr/>
          <p:nvPr/>
        </p:nvGrpSpPr>
        <p:grpSpPr>
          <a:xfrm>
            <a:off x="497738" y="684511"/>
            <a:ext cx="10226707" cy="4927701"/>
            <a:chOff x="497738" y="684511"/>
            <a:chExt cx="10226707" cy="4927701"/>
          </a:xfrm>
        </p:grpSpPr>
        <p:pic>
          <p:nvPicPr>
            <p:cNvPr id="2" name="图片 1">
              <a:extLst>
                <a:ext uri="{FF2B5EF4-FFF2-40B4-BE49-F238E27FC236}">
                  <a16:creationId xmlns:a16="http://schemas.microsoft.com/office/drawing/2014/main" id="{2D441F64-3C4F-8C63-FAC3-C1D1F70547A0}"/>
                </a:ext>
              </a:extLst>
            </p:cNvPr>
            <p:cNvPicPr>
              <a:picLocks noChangeAspect="1"/>
            </p:cNvPicPr>
            <p:nvPr/>
          </p:nvPicPr>
          <p:blipFill>
            <a:blip r:embed="rId3"/>
            <a:stretch>
              <a:fillRect/>
            </a:stretch>
          </p:blipFill>
          <p:spPr>
            <a:xfrm>
              <a:off x="497738" y="684511"/>
              <a:ext cx="10226707" cy="2490069"/>
            </a:xfrm>
            <a:prstGeom prst="rect">
              <a:avLst/>
            </a:prstGeom>
          </p:spPr>
        </p:pic>
        <p:pic>
          <p:nvPicPr>
            <p:cNvPr id="4" name="图片 3">
              <a:extLst>
                <a:ext uri="{FF2B5EF4-FFF2-40B4-BE49-F238E27FC236}">
                  <a16:creationId xmlns:a16="http://schemas.microsoft.com/office/drawing/2014/main" id="{2C488B37-DEEE-7EC8-2A97-8236080A193B}"/>
                </a:ext>
              </a:extLst>
            </p:cNvPr>
            <p:cNvPicPr>
              <a:picLocks noChangeAspect="1"/>
            </p:cNvPicPr>
            <p:nvPr/>
          </p:nvPicPr>
          <p:blipFill>
            <a:blip r:embed="rId4"/>
            <a:stretch>
              <a:fillRect/>
            </a:stretch>
          </p:blipFill>
          <p:spPr>
            <a:xfrm>
              <a:off x="4749154" y="4178523"/>
              <a:ext cx="2046323" cy="1433689"/>
            </a:xfrm>
            <a:prstGeom prst="rect">
              <a:avLst/>
            </a:prstGeom>
          </p:spPr>
        </p:pic>
        <p:cxnSp>
          <p:nvCxnSpPr>
            <p:cNvPr id="9" name="直线箭头连接符 8">
              <a:extLst>
                <a:ext uri="{FF2B5EF4-FFF2-40B4-BE49-F238E27FC236}">
                  <a16:creationId xmlns:a16="http://schemas.microsoft.com/office/drawing/2014/main" id="{8FA5F96E-01B9-9081-E718-263251D670B6}"/>
                </a:ext>
              </a:extLst>
            </p:cNvPr>
            <p:cNvCxnSpPr>
              <a:cxnSpLocks/>
            </p:cNvCxnSpPr>
            <p:nvPr/>
          </p:nvCxnSpPr>
          <p:spPr>
            <a:xfrm>
              <a:off x="4154312" y="4895367"/>
              <a:ext cx="7337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云形标注 14">
              <a:extLst>
                <a:ext uri="{FF2B5EF4-FFF2-40B4-BE49-F238E27FC236}">
                  <a16:creationId xmlns:a16="http://schemas.microsoft.com/office/drawing/2014/main" id="{4D575BAC-B361-F34E-4964-430708B4798D}"/>
                </a:ext>
              </a:extLst>
            </p:cNvPr>
            <p:cNvSpPr/>
            <p:nvPr/>
          </p:nvSpPr>
          <p:spPr>
            <a:xfrm>
              <a:off x="5744201" y="3216858"/>
              <a:ext cx="1533900" cy="91107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91519EA0-0C46-545D-CB4B-96C7EA58758C}"/>
                </a:ext>
              </a:extLst>
            </p:cNvPr>
            <p:cNvSpPr txBox="1"/>
            <p:nvPr/>
          </p:nvSpPr>
          <p:spPr>
            <a:xfrm>
              <a:off x="6072988" y="3525211"/>
              <a:ext cx="1444978" cy="276999"/>
            </a:xfrm>
            <a:prstGeom prst="rect">
              <a:avLst/>
            </a:prstGeom>
            <a:noFill/>
          </p:spPr>
          <p:txBody>
            <a:bodyPr wrap="square" rtlCol="0">
              <a:spAutoFit/>
            </a:bodyPr>
            <a:lstStyle/>
            <a:p>
              <a:r>
                <a:rPr kumimoji="1" lang="zh-CN" altLang="en-US" sz="1200" dirty="0"/>
                <a:t>深受重创</a:t>
              </a:r>
            </a:p>
          </p:txBody>
        </p:sp>
      </p:grpSp>
      <p:grpSp>
        <p:nvGrpSpPr>
          <p:cNvPr id="19" name="组合 18">
            <a:extLst>
              <a:ext uri="{FF2B5EF4-FFF2-40B4-BE49-F238E27FC236}">
                <a16:creationId xmlns:a16="http://schemas.microsoft.com/office/drawing/2014/main" id="{8FAE8E78-B16B-E36D-E768-5D0F6807053F}"/>
              </a:ext>
            </a:extLst>
          </p:cNvPr>
          <p:cNvGrpSpPr/>
          <p:nvPr/>
        </p:nvGrpSpPr>
        <p:grpSpPr>
          <a:xfrm>
            <a:off x="7027335" y="3166272"/>
            <a:ext cx="3293122" cy="2532834"/>
            <a:chOff x="7027335" y="3166272"/>
            <a:chExt cx="3293122" cy="2532834"/>
          </a:xfrm>
        </p:grpSpPr>
        <p:pic>
          <p:nvPicPr>
            <p:cNvPr id="7" name="图片 6">
              <a:extLst>
                <a:ext uri="{FF2B5EF4-FFF2-40B4-BE49-F238E27FC236}">
                  <a16:creationId xmlns:a16="http://schemas.microsoft.com/office/drawing/2014/main" id="{E86670F6-6228-CE2C-209C-3922FA5865C7}"/>
                </a:ext>
              </a:extLst>
            </p:cNvPr>
            <p:cNvPicPr>
              <a:picLocks noChangeAspect="1"/>
            </p:cNvPicPr>
            <p:nvPr/>
          </p:nvPicPr>
          <p:blipFill>
            <a:blip r:embed="rId5"/>
            <a:stretch>
              <a:fillRect/>
            </a:stretch>
          </p:blipFill>
          <p:spPr>
            <a:xfrm>
              <a:off x="8180752" y="4178523"/>
              <a:ext cx="1454150" cy="1520583"/>
            </a:xfrm>
            <a:prstGeom prst="rect">
              <a:avLst/>
            </a:prstGeom>
          </p:spPr>
        </p:pic>
        <p:cxnSp>
          <p:nvCxnSpPr>
            <p:cNvPr id="10" name="直线箭头连接符 9">
              <a:extLst>
                <a:ext uri="{FF2B5EF4-FFF2-40B4-BE49-F238E27FC236}">
                  <a16:creationId xmlns:a16="http://schemas.microsoft.com/office/drawing/2014/main" id="{5B7AF8F5-34D8-F834-F00E-F27E73D8D7F8}"/>
                </a:ext>
              </a:extLst>
            </p:cNvPr>
            <p:cNvCxnSpPr/>
            <p:nvPr/>
          </p:nvCxnSpPr>
          <p:spPr>
            <a:xfrm>
              <a:off x="7027335" y="4869217"/>
              <a:ext cx="7902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云形标注 16">
              <a:extLst>
                <a:ext uri="{FF2B5EF4-FFF2-40B4-BE49-F238E27FC236}">
                  <a16:creationId xmlns:a16="http://schemas.microsoft.com/office/drawing/2014/main" id="{5925B213-0544-E271-772D-48371E055EA0}"/>
                </a:ext>
              </a:extLst>
            </p:cNvPr>
            <p:cNvSpPr/>
            <p:nvPr/>
          </p:nvSpPr>
          <p:spPr>
            <a:xfrm>
              <a:off x="8786557" y="3166272"/>
              <a:ext cx="1533900" cy="91107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7FDD073D-DB02-E0A6-DAA0-C3CAB8C885FB}"/>
                </a:ext>
              </a:extLst>
            </p:cNvPr>
            <p:cNvSpPr txBox="1"/>
            <p:nvPr/>
          </p:nvSpPr>
          <p:spPr>
            <a:xfrm>
              <a:off x="9026422" y="3406578"/>
              <a:ext cx="1080180" cy="461665"/>
            </a:xfrm>
            <a:prstGeom prst="rect">
              <a:avLst/>
            </a:prstGeom>
            <a:noFill/>
          </p:spPr>
          <p:txBody>
            <a:bodyPr wrap="square" rtlCol="0">
              <a:spAutoFit/>
            </a:bodyPr>
            <a:lstStyle/>
            <a:p>
              <a:r>
                <a:rPr kumimoji="1" lang="zh-CN" altLang="en-US" sz="1200" dirty="0"/>
                <a:t>心累，冰冷到极点</a:t>
              </a:r>
            </a:p>
          </p:txBody>
        </p:sp>
      </p:grpSp>
    </p:spTree>
    <p:extLst>
      <p:ext uri="{BB962C8B-B14F-4D97-AF65-F5344CB8AC3E}">
        <p14:creationId xmlns:p14="http://schemas.microsoft.com/office/powerpoint/2010/main" val="147046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B4682EE-3A93-CCE7-77B7-C6A6F85E4506}"/>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审稿意见返回 </a:t>
            </a:r>
            <a:r>
              <a:rPr kumimoji="1" lang="en-US" altLang="zh-CN" dirty="0"/>
              <a:t>--</a:t>
            </a:r>
            <a:r>
              <a:rPr kumimoji="1" lang="zh-CN" altLang="en-US" dirty="0"/>
              <a:t> </a:t>
            </a:r>
            <a:r>
              <a:rPr kumimoji="1" lang="en-US" altLang="zh-CN" dirty="0"/>
              <a:t>Reviewer1</a:t>
            </a:r>
            <a:endParaRPr kumimoji="1" lang="zh-CN" altLang="en-US" dirty="0"/>
          </a:p>
        </p:txBody>
      </p:sp>
      <p:grpSp>
        <p:nvGrpSpPr>
          <p:cNvPr id="4" name="组合 3">
            <a:extLst>
              <a:ext uri="{FF2B5EF4-FFF2-40B4-BE49-F238E27FC236}">
                <a16:creationId xmlns:a16="http://schemas.microsoft.com/office/drawing/2014/main" id="{E0A9136E-2572-8022-E50D-33D41CE2706D}"/>
              </a:ext>
            </a:extLst>
          </p:cNvPr>
          <p:cNvGrpSpPr/>
          <p:nvPr/>
        </p:nvGrpSpPr>
        <p:grpSpPr>
          <a:xfrm>
            <a:off x="530578" y="699910"/>
            <a:ext cx="11582400" cy="2150883"/>
            <a:chOff x="530578" y="699910"/>
            <a:chExt cx="11582400" cy="2150883"/>
          </a:xfrm>
        </p:grpSpPr>
        <p:sp>
          <p:nvSpPr>
            <p:cNvPr id="5" name="矩形 4">
              <a:extLst>
                <a:ext uri="{FF2B5EF4-FFF2-40B4-BE49-F238E27FC236}">
                  <a16:creationId xmlns:a16="http://schemas.microsoft.com/office/drawing/2014/main" id="{AA5FC120-E82B-5442-65D3-3EAB40F14AA9}"/>
                </a:ext>
              </a:extLst>
            </p:cNvPr>
            <p:cNvSpPr/>
            <p:nvPr/>
          </p:nvSpPr>
          <p:spPr>
            <a:xfrm>
              <a:off x="530578" y="699910"/>
              <a:ext cx="10080978"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altLang="zh-CN" sz="1200" b="0" i="0" u="none" strike="noStrike" dirty="0">
                  <a:solidFill>
                    <a:srgbClr val="000000"/>
                  </a:solidFill>
                  <a:effectLst/>
                  <a:latin typeface="Helvetica" pitchFamily="2" charset="0"/>
                </a:rPr>
                <a:t>The motivation of your work starts from assumptions that are erroneous: first, the PSFs or deblurring approaches </a:t>
              </a:r>
              <a:r>
                <a:rPr lang="en" altLang="zh-CN" sz="1200" b="0" i="0" u="none" strike="noStrike" dirty="0">
                  <a:solidFill>
                    <a:srgbClr val="FF0000"/>
                  </a:solidFill>
                  <a:effectLst/>
                  <a:latin typeface="Helvetica" pitchFamily="2" charset="0"/>
                </a:rPr>
                <a:t>are commonly used in the industry in 3D</a:t>
              </a:r>
              <a:r>
                <a:rPr lang="en" altLang="zh-CN" sz="1200" b="0" i="0" u="none" strike="noStrike" dirty="0">
                  <a:solidFill>
                    <a:srgbClr val="000000"/>
                  </a:solidFill>
                  <a:effectLst/>
                  <a:latin typeface="Helvetica" pitchFamily="2" charset="0"/>
                </a:rPr>
                <a:t>. There are also time/space of FK domains implementations that are exactly the same as the one you outline in your equations 1-6. Second, I have no idea what you mean by the “local-layered medium assumption” in the deblurring filter approach, which seems to be the one thing you want to tackle. </a:t>
              </a:r>
              <a:r>
                <a:rPr lang="en" altLang="zh-CN" sz="1200" b="0" i="0" u="none" strike="noStrike" dirty="0">
                  <a:solidFill>
                    <a:srgbClr val="FF0000"/>
                  </a:solidFill>
                  <a:effectLst/>
                  <a:latin typeface="Helvetica" pitchFamily="2" charset="0"/>
                </a:rPr>
                <a:t>All these methods make a (local) stationarity assumption in the computation of their filters or PSFs, and so are you.</a:t>
              </a:r>
              <a:r>
                <a:rPr lang="en" altLang="zh-CN" sz="1200" b="0" i="0" u="none" strike="noStrike" dirty="0">
                  <a:solidFill>
                    <a:srgbClr val="000000"/>
                  </a:solidFill>
                  <a:effectLst/>
                  <a:latin typeface="Helvetica" pitchFamily="2" charset="0"/>
                </a:rPr>
                <a:t> Some approaches might assume explicitly that the medium is locally layered, but that would have to do with a particular implementation, not really a property shared by all these approaches. The mapping of these local properties to the global image (by inverse distance weighting in your case, or using non-stationary convolution operators by </a:t>
              </a:r>
              <a:r>
                <a:rPr lang="en" altLang="zh-CN" sz="1200" b="0" i="0" u="none" strike="noStrike" dirty="0" err="1">
                  <a:solidFill>
                    <a:srgbClr val="000000"/>
                  </a:solidFill>
                  <a:effectLst/>
                  <a:latin typeface="Helvetica" pitchFamily="2" charset="0"/>
                </a:rPr>
                <a:t>Guitton</a:t>
              </a:r>
              <a:r>
                <a:rPr lang="en" altLang="zh-CN" sz="1200" b="0" i="0" u="none" strike="noStrike" dirty="0">
                  <a:solidFill>
                    <a:srgbClr val="000000"/>
                  </a:solidFill>
                  <a:effectLst/>
                  <a:latin typeface="Helvetica" pitchFamily="2" charset="0"/>
                </a:rPr>
                <a:t>) is the difficult part. </a:t>
              </a:r>
              <a:r>
                <a:rPr lang="en" altLang="zh-CN" sz="1200" b="0" i="0" u="none" strike="noStrike" dirty="0">
                  <a:solidFill>
                    <a:srgbClr val="FF0000"/>
                  </a:solidFill>
                  <a:effectLst/>
                  <a:latin typeface="Helvetica" pitchFamily="2" charset="0"/>
                </a:rPr>
                <a:t>Spreading the PSFs in a 3D cube to handle the non-stationarity is done routinely in the industry for the image-domain LSM approach.</a:t>
              </a:r>
              <a:r>
                <a:rPr lang="en" altLang="zh-CN" sz="1200" b="0" i="0" u="none" strike="noStrike" dirty="0">
                  <a:solidFill>
                    <a:srgbClr val="000000"/>
                  </a:solidFill>
                  <a:effectLst/>
                  <a:latin typeface="Helvetica" pitchFamily="2" charset="0"/>
                </a:rPr>
                <a:t> You are not proposing anything new here, I fear. </a:t>
              </a:r>
              <a:r>
                <a:rPr lang="zh-CN" altLang="en-US" sz="1200" b="0" i="0" u="none" strike="noStrike" dirty="0">
                  <a:solidFill>
                    <a:srgbClr val="000000"/>
                  </a:solidFill>
                  <a:effectLst/>
                  <a:latin typeface="Helvetica" pitchFamily="2" charset="0"/>
                </a:rPr>
                <a:t>  </a:t>
              </a:r>
              <a:r>
                <a:rPr lang="en-US" altLang="zh-CN" sz="1200" b="0" i="0" u="none" strike="noStrike" dirty="0">
                  <a:solidFill>
                    <a:srgbClr val="000000"/>
                  </a:solidFill>
                  <a:effectLst/>
                  <a:latin typeface="Helvetica" pitchFamily="2" charset="0"/>
                </a:rPr>
                <a:t>--</a:t>
              </a:r>
              <a:r>
                <a:rPr lang="zh-CN" altLang="en-US" sz="1200" b="0" i="0" u="none" strike="noStrike" dirty="0">
                  <a:solidFill>
                    <a:srgbClr val="000000"/>
                  </a:solidFill>
                  <a:effectLst/>
                  <a:latin typeface="Helvetica" pitchFamily="2" charset="0"/>
                </a:rPr>
                <a:t> </a:t>
              </a:r>
              <a:r>
                <a:rPr lang="en-US" altLang="zh-CN" sz="1200" b="1" i="0" u="none" strike="noStrike" dirty="0">
                  <a:solidFill>
                    <a:srgbClr val="000000"/>
                  </a:solidFill>
                  <a:effectLst/>
                  <a:latin typeface="Helvetica" pitchFamily="2" charset="0"/>
                </a:rPr>
                <a:t>Reviewer1</a:t>
              </a:r>
              <a:endParaRPr kumimoji="1" lang="zh-CN" altLang="en-US" sz="1200" b="1" dirty="0"/>
            </a:p>
          </p:txBody>
        </p:sp>
        <p:pic>
          <p:nvPicPr>
            <p:cNvPr id="2050" name="Picture 2" descr="查看源图像">
              <a:extLst>
                <a:ext uri="{FF2B5EF4-FFF2-40B4-BE49-F238E27FC236}">
                  <a16:creationId xmlns:a16="http://schemas.microsoft.com/office/drawing/2014/main" id="{55469AC6-C7EE-8040-77AF-0EC76A423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267" y="1946984"/>
              <a:ext cx="1385711" cy="90380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文本框 7">
            <a:extLst>
              <a:ext uri="{FF2B5EF4-FFF2-40B4-BE49-F238E27FC236}">
                <a16:creationId xmlns:a16="http://schemas.microsoft.com/office/drawing/2014/main" id="{48EBEF95-BF22-9FF1-12B8-8A831B5C9B25}"/>
              </a:ext>
            </a:extLst>
          </p:cNvPr>
          <p:cNvSpPr txBox="1"/>
          <p:nvPr/>
        </p:nvSpPr>
        <p:spPr>
          <a:xfrm>
            <a:off x="530578" y="2486754"/>
            <a:ext cx="10080978" cy="2677656"/>
          </a:xfrm>
          <a:prstGeom prst="rect">
            <a:avLst/>
          </a:prstGeom>
          <a:solidFill>
            <a:schemeClr val="accent4">
              <a:lumMod val="40000"/>
              <a:lumOff val="60000"/>
            </a:schemeClr>
          </a:solidFill>
        </p:spPr>
        <p:txBody>
          <a:bodyPr wrap="square">
            <a:spAutoFit/>
          </a:bodyPr>
          <a:lstStyle/>
          <a:p>
            <a:r>
              <a:rPr lang="en" altLang="zh-CN" sz="1200" b="0" i="0" u="none" strike="noStrike" dirty="0">
                <a:solidFill>
                  <a:srgbClr val="000000"/>
                </a:solidFill>
                <a:effectLst/>
                <a:latin typeface="Helvetica" pitchFamily="2" charset="0"/>
              </a:rPr>
              <a:t>I am also not happy with the wording: </a:t>
            </a:r>
            <a:r>
              <a:rPr lang="en" altLang="zh-CN" sz="1200" b="0" i="0" u="none" strike="noStrike" dirty="0">
                <a:solidFill>
                  <a:srgbClr val="FF0000"/>
                </a:solidFill>
                <a:effectLst/>
                <a:latin typeface="Helvetica" pitchFamily="2" charset="0"/>
              </a:rPr>
              <a:t>deblurring is what all these methods do</a:t>
            </a:r>
            <a:r>
              <a:rPr lang="en" altLang="zh-CN" sz="1200" b="0" i="0" u="none" strike="noStrike" dirty="0">
                <a:solidFill>
                  <a:srgbClr val="000000"/>
                </a:solidFill>
                <a:effectLst/>
                <a:latin typeface="Helvetica" pitchFamily="2" charset="0"/>
              </a:rPr>
              <a:t>, so I : is the matching filter approach what you call deblurring? have a hard time understanding what the differences are. I completely understand the differences between the PSF approach and the matching filter approach, for instance</a:t>
            </a:r>
            <a:br>
              <a:rPr lang="en" altLang="zh-CN" sz="1200" dirty="0"/>
            </a:br>
            <a:br>
              <a:rPr lang="en" altLang="zh-CN" sz="1200" dirty="0"/>
            </a:br>
            <a:r>
              <a:rPr lang="en" altLang="zh-CN" sz="1200" b="0" i="0" u="none" strike="noStrike" dirty="0">
                <a:solidFill>
                  <a:srgbClr val="000000"/>
                </a:solidFill>
                <a:effectLst/>
                <a:latin typeface="Helvetica" pitchFamily="2" charset="0"/>
              </a:rPr>
              <a:t>On the example side, I think </a:t>
            </a:r>
            <a:r>
              <a:rPr lang="en" altLang="zh-CN" sz="1200" b="0" i="0" u="none" strike="noStrike" dirty="0">
                <a:solidFill>
                  <a:srgbClr val="FF0000"/>
                </a:solidFill>
                <a:effectLst/>
                <a:latin typeface="Helvetica" pitchFamily="2" charset="0"/>
              </a:rPr>
              <a:t>the field data results are not very interesting because we don‘t see the benefits of LSM in any of your panel </a:t>
            </a:r>
            <a:r>
              <a:rPr lang="en" altLang="zh-CN" sz="1200" b="0" i="0" u="none" strike="noStrike" dirty="0">
                <a:solidFill>
                  <a:srgbClr val="000000"/>
                </a:solidFill>
                <a:effectLst/>
                <a:latin typeface="Helvetica" pitchFamily="2" charset="0"/>
              </a:rPr>
              <a:t>(higher resolution, better illumination, attenuation of artefacts). My recommendation is to improve on those field data examples if you can, or just don’t show them. A paper is always stronger with good field data examples, so it would be worth your time improving on them. </a:t>
            </a:r>
            <a:br>
              <a:rPr lang="en" altLang="zh-CN" sz="1200" dirty="0"/>
            </a:br>
            <a:br>
              <a:rPr lang="en" altLang="zh-CN" sz="1200" dirty="0"/>
            </a:br>
            <a:r>
              <a:rPr lang="en" altLang="zh-CN" sz="1200" b="0" i="0" u="none" strike="noStrike" dirty="0">
                <a:solidFill>
                  <a:srgbClr val="000000"/>
                </a:solidFill>
                <a:effectLst/>
                <a:latin typeface="Helvetica" pitchFamily="2" charset="0"/>
              </a:rPr>
              <a:t>It is also quite apparent that your deblurring filter implementation could be improved: </a:t>
            </a:r>
            <a:r>
              <a:rPr lang="en" altLang="zh-CN" sz="1200" b="0" i="0" u="none" strike="noStrike" dirty="0">
                <a:solidFill>
                  <a:srgbClr val="FF0000"/>
                </a:solidFill>
                <a:effectLst/>
                <a:latin typeface="Helvetica" pitchFamily="2" charset="0"/>
              </a:rPr>
              <a:t>we can clearly see the footprint of the patches in Figure 11d </a:t>
            </a:r>
            <a:r>
              <a:rPr lang="en" altLang="zh-CN" sz="1200" b="0" i="0" u="none" strike="noStrike" dirty="0">
                <a:solidFill>
                  <a:srgbClr val="000000"/>
                </a:solidFill>
                <a:effectLst/>
                <a:latin typeface="Helvetica" pitchFamily="2" charset="0"/>
              </a:rPr>
              <a:t>(Inline&gt;5km) for instance. You should improve on that before submitting a new version of your paper. </a:t>
            </a:r>
            <a:br>
              <a:rPr lang="en" altLang="zh-CN" sz="1200" dirty="0"/>
            </a:br>
            <a:br>
              <a:rPr lang="en" altLang="zh-CN" sz="1200" dirty="0"/>
            </a:br>
            <a:r>
              <a:rPr lang="en" altLang="zh-CN" sz="1200" b="0" i="0" u="none" strike="noStrike" dirty="0">
                <a:solidFill>
                  <a:srgbClr val="000000"/>
                </a:solidFill>
                <a:effectLst/>
                <a:latin typeface="Helvetica" pitchFamily="2" charset="0"/>
              </a:rPr>
              <a:t>One thing you should do is remodeling shots with your improved images and show residuals in the data space: these methods emulate LSM in the data space, so you should see better fit to the observed data. </a:t>
            </a:r>
            <a:r>
              <a:rPr lang="zh-CN" altLang="en-US" sz="1200" b="0" i="0" u="none" strike="noStrike" dirty="0">
                <a:solidFill>
                  <a:srgbClr val="000000"/>
                </a:solidFill>
                <a:effectLst/>
                <a:latin typeface="Helvetica" pitchFamily="2" charset="0"/>
              </a:rPr>
              <a:t> </a:t>
            </a:r>
            <a:r>
              <a:rPr lang="zh-CN" altLang="en-US" sz="1200" b="1" dirty="0">
                <a:solidFill>
                  <a:srgbClr val="000000"/>
                </a:solidFill>
                <a:latin typeface="Helvetica" pitchFamily="2" charset="0"/>
              </a:rPr>
              <a:t> </a:t>
            </a:r>
            <a:r>
              <a:rPr lang="en-US" altLang="zh-CN" sz="1200" b="0" i="0" u="none" strike="noStrike" dirty="0">
                <a:solidFill>
                  <a:srgbClr val="000000"/>
                </a:solidFill>
                <a:effectLst/>
                <a:latin typeface="Helvetica" pitchFamily="2" charset="0"/>
              </a:rPr>
              <a:t>--</a:t>
            </a:r>
            <a:r>
              <a:rPr lang="zh-CN" altLang="en-US" sz="1200" b="0" i="0" u="none" strike="noStrike" dirty="0">
                <a:solidFill>
                  <a:srgbClr val="000000"/>
                </a:solidFill>
                <a:effectLst/>
                <a:latin typeface="Helvetica" pitchFamily="2" charset="0"/>
              </a:rPr>
              <a:t> </a:t>
            </a:r>
            <a:r>
              <a:rPr lang="en-US" altLang="zh-CN" sz="1200" b="1" i="0" u="none" strike="noStrike" dirty="0">
                <a:solidFill>
                  <a:srgbClr val="000000"/>
                </a:solidFill>
                <a:effectLst/>
                <a:latin typeface="Helvetica" pitchFamily="2" charset="0"/>
              </a:rPr>
              <a:t>Reviewer1</a:t>
            </a:r>
            <a:endParaRPr lang="zh-CN" altLang="en-US" sz="1200" dirty="0"/>
          </a:p>
          <a:p>
            <a:endParaRPr lang="en-US" altLang="zh-CN" sz="1200" b="1" i="0" u="none" strike="noStrike" dirty="0">
              <a:solidFill>
                <a:srgbClr val="000000"/>
              </a:solidFill>
              <a:effectLst/>
              <a:latin typeface="Helvetica" pitchFamily="2" charset="0"/>
            </a:endParaRPr>
          </a:p>
        </p:txBody>
      </p:sp>
      <p:grpSp>
        <p:nvGrpSpPr>
          <p:cNvPr id="3" name="组合 2">
            <a:extLst>
              <a:ext uri="{FF2B5EF4-FFF2-40B4-BE49-F238E27FC236}">
                <a16:creationId xmlns:a16="http://schemas.microsoft.com/office/drawing/2014/main" id="{69F568EB-8DC7-7B08-FD80-D69DC08FA692}"/>
              </a:ext>
            </a:extLst>
          </p:cNvPr>
          <p:cNvGrpSpPr/>
          <p:nvPr/>
        </p:nvGrpSpPr>
        <p:grpSpPr>
          <a:xfrm>
            <a:off x="530578" y="5379637"/>
            <a:ext cx="10080978" cy="705556"/>
            <a:chOff x="530578" y="5379637"/>
            <a:chExt cx="10080978" cy="705556"/>
          </a:xfrm>
        </p:grpSpPr>
        <p:sp>
          <p:nvSpPr>
            <p:cNvPr id="9" name="矩形 8">
              <a:extLst>
                <a:ext uri="{FF2B5EF4-FFF2-40B4-BE49-F238E27FC236}">
                  <a16:creationId xmlns:a16="http://schemas.microsoft.com/office/drawing/2014/main" id="{541C48B1-AB29-8A88-306D-FA8620EE1942}"/>
                </a:ext>
              </a:extLst>
            </p:cNvPr>
            <p:cNvSpPr/>
            <p:nvPr/>
          </p:nvSpPr>
          <p:spPr>
            <a:xfrm>
              <a:off x="530578" y="5379637"/>
              <a:ext cx="10080978" cy="7055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accent1">
                    <a:lumMod val="40000"/>
                    <a:lumOff val="60000"/>
                  </a:schemeClr>
                </a:solidFill>
              </a:endParaRPr>
            </a:p>
          </p:txBody>
        </p:sp>
        <p:sp>
          <p:nvSpPr>
            <p:cNvPr id="11" name="文本框 10">
              <a:extLst>
                <a:ext uri="{FF2B5EF4-FFF2-40B4-BE49-F238E27FC236}">
                  <a16:creationId xmlns:a16="http://schemas.microsoft.com/office/drawing/2014/main" id="{A251E686-C917-DE1D-095F-BC2FA6844A26}"/>
                </a:ext>
              </a:extLst>
            </p:cNvPr>
            <p:cNvSpPr txBox="1"/>
            <p:nvPr/>
          </p:nvSpPr>
          <p:spPr>
            <a:xfrm>
              <a:off x="530578" y="5409250"/>
              <a:ext cx="10080978" cy="646331"/>
            </a:xfrm>
            <a:prstGeom prst="rect">
              <a:avLst/>
            </a:prstGeom>
            <a:noFill/>
          </p:spPr>
          <p:txBody>
            <a:bodyPr wrap="square">
              <a:spAutoFit/>
            </a:bodyPr>
            <a:lstStyle/>
            <a:p>
              <a:r>
                <a:rPr lang="en" altLang="zh-CN" sz="1200" b="0" i="0" u="none" strike="noStrike" dirty="0">
                  <a:solidFill>
                    <a:srgbClr val="000000"/>
                  </a:solidFill>
                  <a:effectLst/>
                  <a:latin typeface="Helvetica" pitchFamily="2" charset="0"/>
                </a:rPr>
                <a:t>Overall</a:t>
              </a:r>
              <a:r>
                <a:rPr lang="en" altLang="zh-CN" sz="1200" b="0" i="0" u="none" strike="noStrike" dirty="0">
                  <a:solidFill>
                    <a:srgbClr val="FF0000"/>
                  </a:solidFill>
                  <a:effectLst/>
                  <a:latin typeface="Helvetica" pitchFamily="2" charset="0"/>
                </a:rPr>
                <a:t>, I think your work could be published as an overview of existing image-domain methods</a:t>
              </a:r>
              <a:r>
                <a:rPr lang="en" altLang="zh-CN" sz="1200" b="0" i="0" u="none" strike="noStrike" dirty="0">
                  <a:solidFill>
                    <a:srgbClr val="000000"/>
                  </a:solidFill>
                  <a:effectLst/>
                  <a:latin typeface="Helvetica" pitchFamily="2" charset="0"/>
                </a:rPr>
                <a:t>, but certainly not as a new original contribution to this field. I would recommend to use the service of a technical writer fluent in </a:t>
              </a:r>
              <a:r>
                <a:rPr lang="en" altLang="zh-CN" sz="1200" b="0" i="0" u="none" strike="noStrike" dirty="0" err="1">
                  <a:solidFill>
                    <a:srgbClr val="000000"/>
                  </a:solidFill>
                  <a:effectLst/>
                  <a:latin typeface="Helvetica" pitchFamily="2" charset="0"/>
                </a:rPr>
                <a:t>english</a:t>
              </a:r>
              <a:r>
                <a:rPr lang="en" altLang="zh-CN" sz="1200" b="0" i="0" u="none" strike="noStrike" dirty="0">
                  <a:solidFill>
                    <a:srgbClr val="000000"/>
                  </a:solidFill>
                  <a:effectLst/>
                  <a:latin typeface="Helvetica" pitchFamily="2" charset="0"/>
                </a:rPr>
                <a:t>: the writing is often muddied and hard to understand. Outside help would really improve the readability of your work.</a:t>
              </a:r>
              <a:r>
                <a:rPr lang="zh-CN" altLang="en-US" sz="1200" b="0" i="0" u="none" strike="noStrike" dirty="0">
                  <a:solidFill>
                    <a:srgbClr val="000000"/>
                  </a:solidFill>
                  <a:effectLst/>
                  <a:latin typeface="Helvetica" pitchFamily="2" charset="0"/>
                </a:rPr>
                <a:t> </a:t>
              </a:r>
              <a:r>
                <a:rPr lang="en-US" altLang="zh-CN" sz="1200" b="0" i="0" u="none" strike="noStrike" dirty="0">
                  <a:solidFill>
                    <a:srgbClr val="000000"/>
                  </a:solidFill>
                  <a:effectLst/>
                  <a:latin typeface="Helvetica" pitchFamily="2" charset="0"/>
                </a:rPr>
                <a:t>--</a:t>
              </a:r>
              <a:r>
                <a:rPr lang="zh-CN" altLang="en-US" sz="1200" b="0" i="0" u="none" strike="noStrike" dirty="0">
                  <a:solidFill>
                    <a:srgbClr val="000000"/>
                  </a:solidFill>
                  <a:effectLst/>
                  <a:latin typeface="Helvetica" pitchFamily="2" charset="0"/>
                </a:rPr>
                <a:t> </a:t>
              </a:r>
              <a:r>
                <a:rPr lang="en-US" altLang="zh-CN" sz="1200" b="1" i="0" u="none" strike="noStrike" dirty="0">
                  <a:solidFill>
                    <a:srgbClr val="000000"/>
                  </a:solidFill>
                  <a:effectLst/>
                  <a:latin typeface="Helvetica" pitchFamily="2" charset="0"/>
                </a:rPr>
                <a:t>Reviewer1</a:t>
              </a:r>
              <a:endParaRPr lang="zh-CN" altLang="en-US" sz="1200" dirty="0"/>
            </a:p>
          </p:txBody>
        </p:sp>
      </p:grpSp>
    </p:spTree>
    <p:extLst>
      <p:ext uri="{BB962C8B-B14F-4D97-AF65-F5344CB8AC3E}">
        <p14:creationId xmlns:p14="http://schemas.microsoft.com/office/powerpoint/2010/main" val="3075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333528-D2B3-58E7-978F-1902D366E940}"/>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审稿意见返回 </a:t>
            </a:r>
            <a:r>
              <a:rPr kumimoji="1" lang="en-US" altLang="zh-CN" dirty="0"/>
              <a:t>--</a:t>
            </a:r>
            <a:r>
              <a:rPr kumimoji="1" lang="zh-CN" altLang="en-US" dirty="0"/>
              <a:t> </a:t>
            </a:r>
            <a:r>
              <a:rPr kumimoji="1" lang="en-US" altLang="zh-CN" dirty="0"/>
              <a:t>Reviewer2</a:t>
            </a:r>
            <a:endParaRPr kumimoji="1" lang="zh-CN" altLang="en-US" dirty="0"/>
          </a:p>
        </p:txBody>
      </p:sp>
      <p:sp>
        <p:nvSpPr>
          <p:cNvPr id="3" name="矩形 2">
            <a:extLst>
              <a:ext uri="{FF2B5EF4-FFF2-40B4-BE49-F238E27FC236}">
                <a16:creationId xmlns:a16="http://schemas.microsoft.com/office/drawing/2014/main" id="{2BE819A0-F919-AFF7-E7C4-9A40F47D24B7}"/>
              </a:ext>
            </a:extLst>
          </p:cNvPr>
          <p:cNvSpPr/>
          <p:nvPr/>
        </p:nvSpPr>
        <p:spPr>
          <a:xfrm>
            <a:off x="570091" y="1151469"/>
            <a:ext cx="10938934" cy="39849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zh-CN" altLang="en-US" sz="1400" dirty="0"/>
          </a:p>
        </p:txBody>
      </p:sp>
      <p:grpSp>
        <p:nvGrpSpPr>
          <p:cNvPr id="4" name="组合 3">
            <a:extLst>
              <a:ext uri="{FF2B5EF4-FFF2-40B4-BE49-F238E27FC236}">
                <a16:creationId xmlns:a16="http://schemas.microsoft.com/office/drawing/2014/main" id="{1CD51E98-1D4B-5B3B-5BE4-14FC087A18E0}"/>
              </a:ext>
            </a:extLst>
          </p:cNvPr>
          <p:cNvGrpSpPr/>
          <p:nvPr/>
        </p:nvGrpSpPr>
        <p:grpSpPr>
          <a:xfrm>
            <a:off x="502356" y="1151468"/>
            <a:ext cx="11187289" cy="959224"/>
            <a:chOff x="502356" y="1151468"/>
            <a:chExt cx="11187289" cy="959224"/>
          </a:xfrm>
        </p:grpSpPr>
        <p:sp>
          <p:nvSpPr>
            <p:cNvPr id="5" name="文本框 4">
              <a:extLst>
                <a:ext uri="{FF2B5EF4-FFF2-40B4-BE49-F238E27FC236}">
                  <a16:creationId xmlns:a16="http://schemas.microsoft.com/office/drawing/2014/main" id="{C285F5DE-FEEB-9241-7679-FAA4FAC6CB55}"/>
                </a:ext>
              </a:extLst>
            </p:cNvPr>
            <p:cNvSpPr txBox="1"/>
            <p:nvPr/>
          </p:nvSpPr>
          <p:spPr>
            <a:xfrm>
              <a:off x="502356" y="1151468"/>
              <a:ext cx="10938934" cy="461665"/>
            </a:xfrm>
            <a:prstGeom prst="rect">
              <a:avLst/>
            </a:prstGeom>
            <a:noFill/>
          </p:spPr>
          <p:txBody>
            <a:bodyPr wrap="square">
              <a:spAutoFit/>
            </a:bodyPr>
            <a:lstStyle/>
            <a:p>
              <a:r>
                <a:rPr lang="en" altLang="zh-CN" sz="1200" b="0" i="0" u="none" strike="noStrike" dirty="0">
                  <a:solidFill>
                    <a:srgbClr val="000000"/>
                  </a:solidFill>
                  <a:effectLst/>
                  <a:latin typeface="Helvetica" pitchFamily="2" charset="0"/>
                </a:rPr>
                <a:t>The authors extend the well-established deblurring PSF filter from 2D to 3D in the least square acoustic RTM cases. This article is well-written and supported with good synthetic and field examples, </a:t>
              </a:r>
              <a:r>
                <a:rPr lang="en" altLang="zh-CN" sz="1200" b="0" i="0" u="none" strike="noStrike" dirty="0">
                  <a:solidFill>
                    <a:srgbClr val="FF0000"/>
                  </a:solidFill>
                  <a:effectLst/>
                  <a:latin typeface="Helvetica" pitchFamily="2" charset="0"/>
                </a:rPr>
                <a:t>but other reviewers may question a lack of novelty for this manuscript.</a:t>
              </a:r>
              <a:endParaRPr lang="zh-CN" altLang="en-US" sz="1200" dirty="0">
                <a:solidFill>
                  <a:srgbClr val="FF0000"/>
                </a:solidFill>
              </a:endParaRPr>
            </a:p>
          </p:txBody>
        </p:sp>
        <p:sp>
          <p:nvSpPr>
            <p:cNvPr id="6" name="文本框 5">
              <a:extLst>
                <a:ext uri="{FF2B5EF4-FFF2-40B4-BE49-F238E27FC236}">
                  <a16:creationId xmlns:a16="http://schemas.microsoft.com/office/drawing/2014/main" id="{77345E0D-82FA-88F7-D8CD-0C382F83EBB6}"/>
                </a:ext>
              </a:extLst>
            </p:cNvPr>
            <p:cNvSpPr txBox="1"/>
            <p:nvPr/>
          </p:nvSpPr>
          <p:spPr>
            <a:xfrm>
              <a:off x="502356" y="1649027"/>
              <a:ext cx="11187289" cy="461665"/>
            </a:xfrm>
            <a:prstGeom prst="rect">
              <a:avLst/>
            </a:prstGeom>
            <a:noFill/>
          </p:spPr>
          <p:txBody>
            <a:bodyPr wrap="square" rtlCol="0">
              <a:spAutoFit/>
            </a:bodyPr>
            <a:lstStyle/>
            <a:p>
              <a:r>
                <a:rPr lang="en" altLang="zh-CN" sz="1200" b="0" i="0" u="none" strike="noStrike" dirty="0">
                  <a:solidFill>
                    <a:srgbClr val="000000"/>
                  </a:solidFill>
                  <a:effectLst/>
                  <a:latin typeface="Helvetica" pitchFamily="2" charset="0"/>
                </a:rPr>
                <a:t>To meet the novelty standard of TGRS, I would encourage the authors to </a:t>
              </a:r>
              <a:r>
                <a:rPr lang="en" altLang="zh-CN" sz="1200" b="0" i="0" u="none" strike="noStrike" dirty="0">
                  <a:solidFill>
                    <a:srgbClr val="FF0000"/>
                  </a:solidFill>
                  <a:effectLst/>
                  <a:latin typeface="Helvetica" pitchFamily="2" charset="0"/>
                </a:rPr>
                <a:t>add more innovations </a:t>
              </a:r>
              <a:r>
                <a:rPr lang="en" altLang="zh-CN" sz="1200" b="0" i="0" u="none" strike="noStrike" dirty="0">
                  <a:solidFill>
                    <a:srgbClr val="000000"/>
                  </a:solidFill>
                  <a:effectLst/>
                  <a:latin typeface="Helvetica" pitchFamily="2" charset="0"/>
                </a:rPr>
                <a:t>rather than a simple extension from 2D to 3D of the image-domain LSM.</a:t>
              </a:r>
              <a:r>
                <a:rPr lang="zh-CN" altLang="en-US" sz="1200" b="0" i="0" u="none" strike="noStrike" dirty="0">
                  <a:solidFill>
                    <a:srgbClr val="000000"/>
                  </a:solidFill>
                  <a:effectLst/>
                  <a:latin typeface="Helvetica" pitchFamily="2" charset="0"/>
                </a:rPr>
                <a:t> </a:t>
              </a:r>
              <a:r>
                <a:rPr lang="en-US" altLang="zh-CN" sz="1200" b="0" i="0" u="none" strike="noStrike" dirty="0">
                  <a:solidFill>
                    <a:srgbClr val="000000"/>
                  </a:solidFill>
                  <a:effectLst/>
                  <a:latin typeface="Helvetica" pitchFamily="2" charset="0"/>
                </a:rPr>
                <a:t>(</a:t>
              </a:r>
              <a:r>
                <a:rPr lang="zh-CN" altLang="en-US" sz="1200" b="0" i="0" u="none" strike="noStrike" dirty="0">
                  <a:solidFill>
                    <a:srgbClr val="000000"/>
                  </a:solidFill>
                  <a:effectLst/>
                  <a:latin typeface="Helvetica" pitchFamily="2" charset="0"/>
                </a:rPr>
                <a:t>大家都有一套自己对于图像域最小二乘方法的理解）</a:t>
              </a:r>
              <a:endParaRPr kumimoji="1" lang="zh-CN" altLang="en-US" sz="1200" dirty="0"/>
            </a:p>
          </p:txBody>
        </p:sp>
      </p:grpSp>
      <p:sp>
        <p:nvSpPr>
          <p:cNvPr id="7" name="文本框 6">
            <a:extLst>
              <a:ext uri="{FF2B5EF4-FFF2-40B4-BE49-F238E27FC236}">
                <a16:creationId xmlns:a16="http://schemas.microsoft.com/office/drawing/2014/main" id="{01BE4F3F-5496-E023-B5EA-105BC402607E}"/>
              </a:ext>
            </a:extLst>
          </p:cNvPr>
          <p:cNvSpPr txBox="1"/>
          <p:nvPr/>
        </p:nvSpPr>
        <p:spPr>
          <a:xfrm>
            <a:off x="502356" y="2192752"/>
            <a:ext cx="11006669" cy="830997"/>
          </a:xfrm>
          <a:prstGeom prst="rect">
            <a:avLst/>
          </a:prstGeom>
          <a:noFill/>
        </p:spPr>
        <p:txBody>
          <a:bodyPr wrap="square" rtlCol="0">
            <a:spAutoFit/>
          </a:bodyPr>
          <a:lstStyle/>
          <a:p>
            <a:r>
              <a:rPr lang="en-US" altLang="zh-CN" sz="1200" b="0" i="0" u="none" strike="noStrike" dirty="0">
                <a:solidFill>
                  <a:srgbClr val="000000"/>
                </a:solidFill>
                <a:effectLst/>
                <a:latin typeface="Helvetica" pitchFamily="2" charset="0"/>
              </a:rPr>
              <a:t>1</a:t>
            </a:r>
            <a:r>
              <a:rPr lang="en-US" altLang="zh-CN" sz="1200" b="1" i="0" u="none" strike="noStrike" dirty="0">
                <a:effectLst/>
                <a:latin typeface="Helvetica" pitchFamily="2" charset="0"/>
              </a:rPr>
              <a:t>.</a:t>
            </a:r>
            <a:r>
              <a:rPr lang="zh-CN" altLang="en-US" sz="1200" b="1" i="0" u="none" strike="noStrike" dirty="0">
                <a:effectLst/>
                <a:latin typeface="Helvetica" pitchFamily="2" charset="0"/>
              </a:rPr>
              <a:t> </a:t>
            </a:r>
            <a:r>
              <a:rPr lang="en" altLang="zh-CN" sz="1200" b="1" i="0" u="none" strike="noStrike" dirty="0">
                <a:effectLst/>
                <a:latin typeface="Helvetica" pitchFamily="2" charset="0"/>
              </a:rPr>
              <a:t>Optimize the space distribution of scatter points from the even-spacing distribution to self-adaptive.</a:t>
            </a:r>
            <a:br>
              <a:rPr lang="en" altLang="zh-CN" sz="1200" b="1" dirty="0"/>
            </a:br>
            <a:r>
              <a:rPr lang="en" altLang="zh-CN" sz="1200" b="0" i="0" u="none" strike="noStrike" dirty="0">
                <a:solidFill>
                  <a:srgbClr val="000000"/>
                </a:solidFill>
                <a:effectLst/>
                <a:latin typeface="Helvetica" pitchFamily="2" charset="0"/>
              </a:rPr>
              <a:t>As you know, the locations of scatter points are a function of velocity as well as the migration image(first-time). The authors may try denser scatter sampling in the presence of large lateral variations in depth, and a loose sampling in fewer variations. It’s better to design an optimization function for the spatial distribution of scatter points rather than equal spacing.</a:t>
            </a:r>
            <a:endParaRPr kumimoji="1" lang="zh-CN" altLang="en-US" sz="1200" dirty="0"/>
          </a:p>
        </p:txBody>
      </p:sp>
      <p:sp>
        <p:nvSpPr>
          <p:cNvPr id="8" name="文本框 7">
            <a:extLst>
              <a:ext uri="{FF2B5EF4-FFF2-40B4-BE49-F238E27FC236}">
                <a16:creationId xmlns:a16="http://schemas.microsoft.com/office/drawing/2014/main" id="{4BB35F7F-36D2-5507-C61F-C13777FEBC69}"/>
              </a:ext>
            </a:extLst>
          </p:cNvPr>
          <p:cNvSpPr txBox="1"/>
          <p:nvPr/>
        </p:nvSpPr>
        <p:spPr>
          <a:xfrm>
            <a:off x="502355" y="3101668"/>
            <a:ext cx="10938933" cy="646331"/>
          </a:xfrm>
          <a:prstGeom prst="rect">
            <a:avLst/>
          </a:prstGeom>
          <a:noFill/>
        </p:spPr>
        <p:txBody>
          <a:bodyPr wrap="square" rtlCol="0">
            <a:spAutoFit/>
          </a:bodyPr>
          <a:lstStyle/>
          <a:p>
            <a:r>
              <a:rPr lang="en" altLang="zh-CN" sz="1200" b="0" i="0" u="none" strike="noStrike" dirty="0">
                <a:solidFill>
                  <a:srgbClr val="000000"/>
                </a:solidFill>
                <a:effectLst/>
                <a:latin typeface="Helvetica" pitchFamily="2" charset="0"/>
              </a:rPr>
              <a:t>2. </a:t>
            </a:r>
            <a:r>
              <a:rPr lang="en" altLang="zh-CN" sz="1200" b="1" i="0" u="none" strike="noStrike" dirty="0">
                <a:solidFill>
                  <a:srgbClr val="000000"/>
                </a:solidFill>
                <a:effectLst/>
                <a:latin typeface="Helvetica" pitchFamily="2" charset="0"/>
              </a:rPr>
              <a:t>Extend your study into elastic or anisotropy cases.</a:t>
            </a:r>
            <a:br>
              <a:rPr lang="en" altLang="zh-CN" sz="1200" b="1" dirty="0"/>
            </a:br>
            <a:r>
              <a:rPr lang="en" altLang="zh-CN" sz="1200" b="0" i="0" u="none" strike="noStrike" dirty="0">
                <a:solidFill>
                  <a:srgbClr val="000000"/>
                </a:solidFill>
                <a:effectLst/>
                <a:latin typeface="Helvetica" pitchFamily="2" charset="0"/>
              </a:rPr>
              <a:t>Acoustic LSRTM has been well-studied for decades. Several researchers also extend the PSF LSM into elastic cases. It will be innovative if the author tries the VTI or TTI cases since the large eps or delta will defocus the PSF function, especially in the large offset or angles.</a:t>
            </a:r>
            <a:endParaRPr kumimoji="1" lang="zh-CN" altLang="en-US" sz="1200" dirty="0"/>
          </a:p>
        </p:txBody>
      </p:sp>
      <p:grpSp>
        <p:nvGrpSpPr>
          <p:cNvPr id="13" name="组合 12">
            <a:extLst>
              <a:ext uri="{FF2B5EF4-FFF2-40B4-BE49-F238E27FC236}">
                <a16:creationId xmlns:a16="http://schemas.microsoft.com/office/drawing/2014/main" id="{FCBF9925-D26E-D960-AAB6-025DC45320A3}"/>
              </a:ext>
            </a:extLst>
          </p:cNvPr>
          <p:cNvGrpSpPr/>
          <p:nvPr/>
        </p:nvGrpSpPr>
        <p:grpSpPr>
          <a:xfrm>
            <a:off x="502355" y="3825918"/>
            <a:ext cx="11096980" cy="1574988"/>
            <a:chOff x="502355" y="3825918"/>
            <a:chExt cx="11096980" cy="1574988"/>
          </a:xfrm>
        </p:grpSpPr>
        <p:grpSp>
          <p:nvGrpSpPr>
            <p:cNvPr id="10" name="组合 9">
              <a:extLst>
                <a:ext uri="{FF2B5EF4-FFF2-40B4-BE49-F238E27FC236}">
                  <a16:creationId xmlns:a16="http://schemas.microsoft.com/office/drawing/2014/main" id="{2B6D3C85-68B2-D38D-4F51-9138DEF1A1FB}"/>
                </a:ext>
              </a:extLst>
            </p:cNvPr>
            <p:cNvGrpSpPr/>
            <p:nvPr/>
          </p:nvGrpSpPr>
          <p:grpSpPr>
            <a:xfrm>
              <a:off x="502356" y="3825918"/>
              <a:ext cx="10103556" cy="1001249"/>
              <a:chOff x="502356" y="3825918"/>
              <a:chExt cx="10103556" cy="1001249"/>
            </a:xfrm>
          </p:grpSpPr>
          <p:sp>
            <p:nvSpPr>
              <p:cNvPr id="9" name="文本框 8">
                <a:extLst>
                  <a:ext uri="{FF2B5EF4-FFF2-40B4-BE49-F238E27FC236}">
                    <a16:creationId xmlns:a16="http://schemas.microsoft.com/office/drawing/2014/main" id="{09770584-4B91-8CC4-5806-70F53A62C1BE}"/>
                  </a:ext>
                </a:extLst>
              </p:cNvPr>
              <p:cNvSpPr txBox="1"/>
              <p:nvPr/>
            </p:nvSpPr>
            <p:spPr>
              <a:xfrm>
                <a:off x="502356" y="3825918"/>
                <a:ext cx="10103556" cy="461665"/>
              </a:xfrm>
              <a:prstGeom prst="rect">
                <a:avLst/>
              </a:prstGeom>
              <a:noFill/>
            </p:spPr>
            <p:txBody>
              <a:bodyPr wrap="square" rtlCol="0">
                <a:spAutoFit/>
              </a:bodyPr>
              <a:lstStyle/>
              <a:p>
                <a:r>
                  <a:rPr lang="en" altLang="zh-CN" sz="1200" b="0" i="0" u="none" strike="noStrike" dirty="0">
                    <a:solidFill>
                      <a:srgbClr val="000000"/>
                    </a:solidFill>
                    <a:effectLst/>
                    <a:latin typeface="Helvetica" pitchFamily="2" charset="0"/>
                  </a:rPr>
                  <a:t>3. </a:t>
                </a:r>
                <a:r>
                  <a:rPr lang="en" altLang="zh-CN" sz="1200" b="1" i="0" u="none" strike="noStrike" dirty="0">
                    <a:solidFill>
                      <a:srgbClr val="000000"/>
                    </a:solidFill>
                    <a:effectLst/>
                    <a:latin typeface="Helvetica" pitchFamily="2" charset="0"/>
                  </a:rPr>
                  <a:t>Replot the 3D illustrations via Madagascar</a:t>
                </a:r>
                <a:br>
                  <a:rPr lang="en" altLang="zh-CN" sz="1200" dirty="0"/>
                </a:br>
                <a:r>
                  <a:rPr lang="en" altLang="zh-CN" sz="1200" b="0" i="0" u="none" strike="noStrike" dirty="0">
                    <a:solidFill>
                      <a:srgbClr val="000000"/>
                    </a:solidFill>
                    <a:effectLst/>
                    <a:latin typeface="Helvetica" pitchFamily="2" charset="0"/>
                  </a:rPr>
                  <a:t>3D drawings from </a:t>
                </a:r>
                <a:r>
                  <a:rPr lang="en" altLang="zh-CN" sz="1200" b="0" i="0" u="none" strike="noStrike" dirty="0" err="1">
                    <a:solidFill>
                      <a:srgbClr val="000000"/>
                    </a:solidFill>
                    <a:effectLst/>
                    <a:latin typeface="Helvetica" pitchFamily="2" charset="0"/>
                  </a:rPr>
                  <a:t>Matlab</a:t>
                </a:r>
                <a:r>
                  <a:rPr lang="en" altLang="zh-CN" sz="1200" b="0" i="0" u="none" strike="noStrike" dirty="0">
                    <a:solidFill>
                      <a:srgbClr val="000000"/>
                    </a:solidFill>
                    <a:effectLst/>
                    <a:latin typeface="Helvetica" pitchFamily="2" charset="0"/>
                  </a:rPr>
                  <a:t> may be difficult to provide a detailed illustration compared to Madagascar. </a:t>
                </a:r>
                <a:endParaRPr kumimoji="1" lang="zh-CN" altLang="en-US" sz="1200" dirty="0"/>
              </a:p>
            </p:txBody>
          </p:sp>
          <p:sp>
            <p:nvSpPr>
              <p:cNvPr id="11" name="文本框 10">
                <a:extLst>
                  <a:ext uri="{FF2B5EF4-FFF2-40B4-BE49-F238E27FC236}">
                    <a16:creationId xmlns:a16="http://schemas.microsoft.com/office/drawing/2014/main" id="{C3F0876A-8570-D98B-A03B-0708C9F30276}"/>
                  </a:ext>
                </a:extLst>
              </p:cNvPr>
              <p:cNvSpPr txBox="1"/>
              <p:nvPr/>
            </p:nvSpPr>
            <p:spPr>
              <a:xfrm>
                <a:off x="502356" y="4365502"/>
                <a:ext cx="6096000" cy="461665"/>
              </a:xfrm>
              <a:prstGeom prst="rect">
                <a:avLst/>
              </a:prstGeom>
              <a:noFill/>
            </p:spPr>
            <p:txBody>
              <a:bodyPr wrap="square">
                <a:spAutoFit/>
              </a:bodyPr>
              <a:lstStyle/>
              <a:p>
                <a:r>
                  <a:rPr lang="en" altLang="zh-CN" sz="1200" b="0" i="0" u="none" strike="noStrike" dirty="0">
                    <a:solidFill>
                      <a:srgbClr val="000000"/>
                    </a:solidFill>
                    <a:effectLst/>
                    <a:latin typeface="Helvetica" pitchFamily="2" charset="0"/>
                  </a:rPr>
                  <a:t>4. </a:t>
                </a:r>
                <a:r>
                  <a:rPr lang="en" altLang="zh-CN" sz="1200" b="1" i="0" u="none" strike="noStrike" dirty="0">
                    <a:solidFill>
                      <a:srgbClr val="000000"/>
                    </a:solidFill>
                    <a:effectLst/>
                    <a:latin typeface="Helvetica" pitchFamily="2" charset="0"/>
                  </a:rPr>
                  <a:t>Please highlight how you accelerate the speed in 3D cases.</a:t>
                </a:r>
                <a:br>
                  <a:rPr lang="en" altLang="zh-CN" sz="1200" b="1" dirty="0"/>
                </a:br>
                <a:endParaRPr lang="zh-CN" altLang="en-US" sz="1200" b="1" dirty="0"/>
              </a:p>
            </p:txBody>
          </p:sp>
        </p:grpSp>
        <p:sp>
          <p:nvSpPr>
            <p:cNvPr id="12" name="文本框 11">
              <a:extLst>
                <a:ext uri="{FF2B5EF4-FFF2-40B4-BE49-F238E27FC236}">
                  <a16:creationId xmlns:a16="http://schemas.microsoft.com/office/drawing/2014/main" id="{8AD233E0-A7DD-1FF1-55C0-6E9531749008}"/>
                </a:ext>
              </a:extLst>
            </p:cNvPr>
            <p:cNvSpPr txBox="1"/>
            <p:nvPr/>
          </p:nvSpPr>
          <p:spPr>
            <a:xfrm>
              <a:off x="502355" y="4846908"/>
              <a:ext cx="11096980" cy="553998"/>
            </a:xfrm>
            <a:prstGeom prst="rect">
              <a:avLst/>
            </a:prstGeom>
            <a:noFill/>
          </p:spPr>
          <p:txBody>
            <a:bodyPr wrap="square" rtlCol="0">
              <a:spAutoFit/>
            </a:bodyPr>
            <a:lstStyle/>
            <a:p>
              <a:r>
                <a:rPr lang="en" altLang="zh-CN" sz="1200" b="0" i="0" u="none" strike="noStrike" dirty="0">
                  <a:solidFill>
                    <a:srgbClr val="000000"/>
                  </a:solidFill>
                  <a:effectLst/>
                  <a:latin typeface="Helvetica" pitchFamily="2" charset="0"/>
                </a:rPr>
                <a:t>I am sure that you can address these questions very well and come back with an outstanding paper. Thanks very much for your efforts in advance!</a:t>
              </a:r>
              <a:br>
                <a:rPr lang="en" altLang="zh-CN" dirty="0"/>
              </a:br>
              <a:endParaRPr kumimoji="1" lang="zh-CN" altLang="en-US" dirty="0"/>
            </a:p>
          </p:txBody>
        </p:sp>
      </p:grpSp>
    </p:spTree>
    <p:extLst>
      <p:ext uri="{BB962C8B-B14F-4D97-AF65-F5344CB8AC3E}">
        <p14:creationId xmlns:p14="http://schemas.microsoft.com/office/powerpoint/2010/main" val="20724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0D72CB-B04A-1384-C232-E009D8CEFEB5}"/>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审稿意见返回 </a:t>
            </a:r>
            <a:r>
              <a:rPr kumimoji="1" lang="en-US" altLang="zh-CN" dirty="0"/>
              <a:t>--</a:t>
            </a:r>
            <a:r>
              <a:rPr kumimoji="1" lang="zh-CN" altLang="en-US" dirty="0"/>
              <a:t> </a:t>
            </a:r>
            <a:r>
              <a:rPr kumimoji="1" lang="en-US" altLang="zh-CN" dirty="0"/>
              <a:t>Reviewer3</a:t>
            </a:r>
            <a:endParaRPr kumimoji="1" lang="zh-CN" altLang="en-US" dirty="0"/>
          </a:p>
        </p:txBody>
      </p:sp>
      <p:sp>
        <p:nvSpPr>
          <p:cNvPr id="3" name="矩形 2">
            <a:extLst>
              <a:ext uri="{FF2B5EF4-FFF2-40B4-BE49-F238E27FC236}">
                <a16:creationId xmlns:a16="http://schemas.microsoft.com/office/drawing/2014/main" id="{D405E1EB-B1E0-CD8D-5FE1-CD99CAF7A998}"/>
              </a:ext>
            </a:extLst>
          </p:cNvPr>
          <p:cNvSpPr/>
          <p:nvPr/>
        </p:nvSpPr>
        <p:spPr>
          <a:xfrm>
            <a:off x="386644" y="1185332"/>
            <a:ext cx="11232444" cy="3972009"/>
          </a:xfrm>
          <a:prstGeom prst="rect">
            <a:avLst/>
          </a:prstGeom>
          <a:solidFill>
            <a:srgbClr val="F9D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文本框 6">
            <a:extLst>
              <a:ext uri="{FF2B5EF4-FFF2-40B4-BE49-F238E27FC236}">
                <a16:creationId xmlns:a16="http://schemas.microsoft.com/office/drawing/2014/main" id="{5320ACDD-C21F-535E-BBE9-2CC02BEC349D}"/>
              </a:ext>
            </a:extLst>
          </p:cNvPr>
          <p:cNvSpPr txBox="1"/>
          <p:nvPr/>
        </p:nvSpPr>
        <p:spPr>
          <a:xfrm>
            <a:off x="386644" y="1185332"/>
            <a:ext cx="11418711" cy="461665"/>
          </a:xfrm>
          <a:prstGeom prst="rect">
            <a:avLst/>
          </a:prstGeom>
          <a:noFill/>
        </p:spPr>
        <p:txBody>
          <a:bodyPr wrap="square">
            <a:spAutoFit/>
          </a:bodyPr>
          <a:lstStyle/>
          <a:p>
            <a:r>
              <a:rPr lang="en" altLang="zh-CN" sz="1200" b="0" i="0" u="none" strike="noStrike" dirty="0">
                <a:solidFill>
                  <a:srgbClr val="000000"/>
                </a:solidFill>
                <a:effectLst/>
                <a:latin typeface="Helvetica" pitchFamily="2" charset="0"/>
              </a:rPr>
              <a:t>This study propose a 3D space-variant PSF for image domain LSM. Although the authors use both synthetic and field data to demonstrate the effectiveness of the proposed method, </a:t>
            </a:r>
            <a:r>
              <a:rPr lang="en" altLang="zh-CN" sz="1200" i="0" u="none" strike="noStrike" dirty="0">
                <a:solidFill>
                  <a:srgbClr val="FF0000"/>
                </a:solidFill>
                <a:effectLst/>
                <a:latin typeface="Helvetica" pitchFamily="2" charset="0"/>
              </a:rPr>
              <a:t>substantial changes are needed before further processing.</a:t>
            </a:r>
            <a:endParaRPr lang="zh-CN" altLang="en-US" sz="1200" dirty="0">
              <a:solidFill>
                <a:srgbClr val="FF0000"/>
              </a:solidFill>
            </a:endParaRPr>
          </a:p>
        </p:txBody>
      </p:sp>
      <p:sp>
        <p:nvSpPr>
          <p:cNvPr id="9" name="文本框 8">
            <a:extLst>
              <a:ext uri="{FF2B5EF4-FFF2-40B4-BE49-F238E27FC236}">
                <a16:creationId xmlns:a16="http://schemas.microsoft.com/office/drawing/2014/main" id="{41648718-6188-5C53-81D4-29BC6E062078}"/>
              </a:ext>
            </a:extLst>
          </p:cNvPr>
          <p:cNvSpPr txBox="1"/>
          <p:nvPr/>
        </p:nvSpPr>
        <p:spPr>
          <a:xfrm>
            <a:off x="386644" y="1897038"/>
            <a:ext cx="11232443" cy="646331"/>
          </a:xfrm>
          <a:prstGeom prst="rect">
            <a:avLst/>
          </a:prstGeom>
          <a:noFill/>
        </p:spPr>
        <p:txBody>
          <a:bodyPr wrap="square">
            <a:spAutoFit/>
          </a:bodyPr>
          <a:lstStyle/>
          <a:p>
            <a:r>
              <a:rPr lang="en" altLang="zh-CN" sz="1200" b="0" i="0" u="none" strike="noStrike" dirty="0">
                <a:solidFill>
                  <a:srgbClr val="000000"/>
                </a:solidFill>
                <a:effectLst/>
                <a:latin typeface="Helvetica" pitchFamily="2" charset="0"/>
              </a:rPr>
              <a:t>First of all, the authors purposely did not cite their own paper published in Geophysics with the same </a:t>
            </a:r>
            <a:r>
              <a:rPr lang="en" altLang="zh-CN" sz="1200" b="0" i="0" u="none" strike="noStrike" dirty="0" err="1">
                <a:solidFill>
                  <a:srgbClr val="000000"/>
                </a:solidFill>
                <a:effectLst/>
                <a:latin typeface="Helvetica" pitchFamily="2" charset="0"/>
              </a:rPr>
              <a:t>stragety</a:t>
            </a:r>
            <a:r>
              <a:rPr lang="en" altLang="zh-CN" sz="1200" b="0" i="0" u="none" strike="noStrike" dirty="0">
                <a:solidFill>
                  <a:srgbClr val="000000"/>
                </a:solidFill>
                <a:effectLst/>
                <a:latin typeface="Helvetica" pitchFamily="2" charset="0"/>
              </a:rPr>
              <a:t> for calculating PSF in 2D. This study is indeed a 3D extension of the previous 2D implementation, but the authors did not discuss any new aspect from 2D to 3D. Thus, the novelty of method is not significant. </a:t>
            </a:r>
            <a:endParaRPr lang="en-US" altLang="zh-CN" sz="1200" dirty="0">
              <a:solidFill>
                <a:srgbClr val="000000"/>
              </a:solidFill>
              <a:latin typeface="Helvetica" pitchFamily="2" charset="0"/>
            </a:endParaRPr>
          </a:p>
          <a:p>
            <a:r>
              <a:rPr lang="en-US" altLang="zh-CN" sz="1200" dirty="0">
                <a:solidFill>
                  <a:srgbClr val="000000"/>
                </a:solidFill>
                <a:latin typeface="Helvetica" pitchFamily="2" charset="0"/>
              </a:rPr>
              <a:t>(</a:t>
            </a:r>
            <a:r>
              <a:rPr lang="zh-CN" altLang="en-US" sz="1200" dirty="0">
                <a:solidFill>
                  <a:srgbClr val="000000"/>
                </a:solidFill>
                <a:latin typeface="Helvetica" pitchFamily="2" charset="0"/>
              </a:rPr>
              <a:t>很严重的问题）</a:t>
            </a:r>
            <a:endParaRPr lang="zh-CN" altLang="en-US" sz="1200" dirty="0"/>
          </a:p>
        </p:txBody>
      </p:sp>
      <p:sp>
        <p:nvSpPr>
          <p:cNvPr id="10" name="文本框 9">
            <a:extLst>
              <a:ext uri="{FF2B5EF4-FFF2-40B4-BE49-F238E27FC236}">
                <a16:creationId xmlns:a16="http://schemas.microsoft.com/office/drawing/2014/main" id="{E1990BC0-D969-F7CA-2709-E0EAAB71CB83}"/>
              </a:ext>
            </a:extLst>
          </p:cNvPr>
          <p:cNvSpPr txBox="1"/>
          <p:nvPr/>
        </p:nvSpPr>
        <p:spPr>
          <a:xfrm>
            <a:off x="386644" y="2793410"/>
            <a:ext cx="11317111" cy="830997"/>
          </a:xfrm>
          <a:prstGeom prst="rect">
            <a:avLst/>
          </a:prstGeom>
          <a:noFill/>
        </p:spPr>
        <p:txBody>
          <a:bodyPr wrap="square" rtlCol="0">
            <a:spAutoFit/>
          </a:bodyPr>
          <a:lstStyle/>
          <a:p>
            <a:r>
              <a:rPr lang="en" altLang="zh-CN" sz="1200" b="0" i="0" u="none" strike="noStrike" dirty="0">
                <a:solidFill>
                  <a:srgbClr val="000000"/>
                </a:solidFill>
                <a:effectLst/>
                <a:latin typeface="Helvetica" pitchFamily="2" charset="0"/>
              </a:rPr>
              <a:t>Second, the authors have a mis-interpretation of the method proposed by Li et al. (2022), Least-Squares Reverse Time Migration in Imaging Domain Based on Global Space-Varying Deconvolution. The method of Li et al. (2022) is not specially 2D, </a:t>
            </a:r>
            <a:r>
              <a:rPr lang="en" altLang="zh-CN" sz="1200" b="0" i="0" u="none" strike="noStrike" dirty="0">
                <a:solidFill>
                  <a:srgbClr val="FF0000"/>
                </a:solidFill>
                <a:effectLst/>
                <a:latin typeface="Helvetica" pitchFamily="2" charset="0"/>
              </a:rPr>
              <a:t>not implemented in time domain deconvolution</a:t>
            </a:r>
            <a:r>
              <a:rPr lang="en" altLang="zh-CN" sz="1200" b="0" i="0" u="none" strike="noStrike" dirty="0">
                <a:solidFill>
                  <a:srgbClr val="000000"/>
                </a:solidFill>
                <a:effectLst/>
                <a:latin typeface="Helvetica" pitchFamily="2" charset="0"/>
              </a:rPr>
              <a:t>, </a:t>
            </a:r>
            <a:r>
              <a:rPr lang="en" altLang="zh-CN" sz="1200" b="0" i="0" u="none" strike="noStrike" dirty="0">
                <a:solidFill>
                  <a:srgbClr val="FF0000"/>
                </a:solidFill>
                <a:effectLst/>
                <a:latin typeface="Helvetica" pitchFamily="2" charset="0"/>
              </a:rPr>
              <a:t>nor has a layered assumption</a:t>
            </a:r>
            <a:r>
              <a:rPr lang="en" altLang="zh-CN" sz="1200" b="0" i="0" u="none" strike="noStrike" dirty="0">
                <a:solidFill>
                  <a:srgbClr val="000000"/>
                </a:solidFill>
                <a:effectLst/>
                <a:latin typeface="Helvetica" pitchFamily="2" charset="0"/>
              </a:rPr>
              <a:t>. Thus, the comparison in the II.D section is not reasonable</a:t>
            </a:r>
            <a:r>
              <a:rPr lang="en" altLang="zh-CN" sz="1200" b="0" i="0" u="none" strike="noStrike" dirty="0">
                <a:solidFill>
                  <a:srgbClr val="FF0000"/>
                </a:solidFill>
                <a:effectLst/>
                <a:latin typeface="Helvetica" pitchFamily="2" charset="0"/>
              </a:rPr>
              <a:t>. I think the authors are comparing the proposed method with the layered assumption proposed</a:t>
            </a:r>
            <a:r>
              <a:rPr lang="en" altLang="zh-CN" sz="1200" b="0" i="0" u="none" strike="noStrike" dirty="0">
                <a:solidFill>
                  <a:srgbClr val="000000"/>
                </a:solidFill>
                <a:effectLst/>
                <a:latin typeface="Helvetica" pitchFamily="2" charset="0"/>
              </a:rPr>
              <a:t> </a:t>
            </a:r>
            <a:r>
              <a:rPr lang="en" altLang="zh-CN" sz="1200" b="0" i="0" u="none" strike="noStrike" dirty="0">
                <a:solidFill>
                  <a:srgbClr val="FF0000"/>
                </a:solidFill>
                <a:effectLst/>
                <a:latin typeface="Helvetica" pitchFamily="2" charset="0"/>
              </a:rPr>
              <a:t>with Hu et al. 1999.</a:t>
            </a:r>
            <a:r>
              <a:rPr lang="en" altLang="zh-CN" sz="1200" b="0" i="0" u="none" strike="noStrike" dirty="0">
                <a:solidFill>
                  <a:srgbClr val="000000"/>
                </a:solidFill>
                <a:effectLst/>
                <a:latin typeface="Helvetica" pitchFamily="2" charset="0"/>
              </a:rPr>
              <a:t>This method is already out of date, and the authors did not cite some new progress published in Geophysics. </a:t>
            </a:r>
            <a:r>
              <a:rPr lang="en-US" altLang="zh-CN" sz="1200" dirty="0">
                <a:solidFill>
                  <a:srgbClr val="000000"/>
                </a:solidFill>
                <a:latin typeface="Helvetica" pitchFamily="2" charset="0"/>
              </a:rPr>
              <a:t>(</a:t>
            </a:r>
            <a:r>
              <a:rPr lang="zh-CN" altLang="en-US" sz="1200" dirty="0">
                <a:solidFill>
                  <a:srgbClr val="000000"/>
                </a:solidFill>
                <a:latin typeface="Helvetica" pitchFamily="2" charset="0"/>
              </a:rPr>
              <a:t>引用文献的问题）</a:t>
            </a:r>
            <a:endParaRPr kumimoji="1" lang="zh-CN" altLang="en-US" sz="1200" dirty="0"/>
          </a:p>
        </p:txBody>
      </p:sp>
      <p:sp>
        <p:nvSpPr>
          <p:cNvPr id="11" name="文本框 10">
            <a:extLst>
              <a:ext uri="{FF2B5EF4-FFF2-40B4-BE49-F238E27FC236}">
                <a16:creationId xmlns:a16="http://schemas.microsoft.com/office/drawing/2014/main" id="{68D1BB8A-26AD-C082-F501-0CAFA8D28A18}"/>
              </a:ext>
            </a:extLst>
          </p:cNvPr>
          <p:cNvSpPr txBox="1"/>
          <p:nvPr/>
        </p:nvSpPr>
        <p:spPr>
          <a:xfrm>
            <a:off x="386644" y="3836876"/>
            <a:ext cx="11125200" cy="461665"/>
          </a:xfrm>
          <a:prstGeom prst="rect">
            <a:avLst/>
          </a:prstGeom>
          <a:noFill/>
        </p:spPr>
        <p:txBody>
          <a:bodyPr wrap="square" rtlCol="0">
            <a:spAutoFit/>
          </a:bodyPr>
          <a:lstStyle/>
          <a:p>
            <a:r>
              <a:rPr lang="en" altLang="zh-CN" sz="1200" b="0" i="0" u="none" strike="noStrike" dirty="0">
                <a:solidFill>
                  <a:srgbClr val="000000"/>
                </a:solidFill>
                <a:effectLst/>
                <a:latin typeface="Helvetica" pitchFamily="2" charset="0"/>
              </a:rPr>
              <a:t>Third, since the authors are using space-variant PSF, I would like to suggest the authors to use the method to more </a:t>
            </a:r>
            <a:r>
              <a:rPr lang="en" altLang="zh-CN" sz="1200" b="0" i="0" u="none" strike="noStrike" dirty="0" err="1">
                <a:solidFill>
                  <a:srgbClr val="000000"/>
                </a:solidFill>
                <a:effectLst/>
                <a:latin typeface="Helvetica" pitchFamily="2" charset="0"/>
              </a:rPr>
              <a:t>chanllenge</a:t>
            </a:r>
            <a:r>
              <a:rPr lang="en" altLang="zh-CN" sz="1200" b="0" i="0" u="none" strike="noStrike" dirty="0">
                <a:solidFill>
                  <a:srgbClr val="000000"/>
                </a:solidFill>
                <a:effectLst/>
                <a:latin typeface="Helvetica" pitchFamily="2" charset="0"/>
              </a:rPr>
              <a:t> model </a:t>
            </a:r>
            <a:r>
              <a:rPr lang="en" altLang="zh-CN" sz="1200" b="0" i="0" u="none" strike="noStrike" dirty="0">
                <a:solidFill>
                  <a:srgbClr val="FF0000"/>
                </a:solidFill>
                <a:effectLst/>
                <a:latin typeface="Helvetica" pitchFamily="2" charset="0"/>
              </a:rPr>
              <a:t>with large velocity contrast</a:t>
            </a:r>
            <a:r>
              <a:rPr lang="en" altLang="zh-CN" sz="1200" b="0" i="0" u="none" strike="noStrike" dirty="0">
                <a:solidFill>
                  <a:srgbClr val="000000"/>
                </a:solidFill>
                <a:effectLst/>
                <a:latin typeface="Helvetica" pitchFamily="2" charset="0"/>
              </a:rPr>
              <a:t>, such as the salt model.</a:t>
            </a:r>
            <a:endParaRPr kumimoji="1" lang="zh-CN" altLang="en-US" sz="1200" dirty="0"/>
          </a:p>
        </p:txBody>
      </p:sp>
      <p:sp>
        <p:nvSpPr>
          <p:cNvPr id="13" name="文本框 12">
            <a:extLst>
              <a:ext uri="{FF2B5EF4-FFF2-40B4-BE49-F238E27FC236}">
                <a16:creationId xmlns:a16="http://schemas.microsoft.com/office/drawing/2014/main" id="{AF377683-BC73-0134-3AB2-B895DDEE9693}"/>
              </a:ext>
            </a:extLst>
          </p:cNvPr>
          <p:cNvSpPr txBox="1"/>
          <p:nvPr/>
        </p:nvSpPr>
        <p:spPr>
          <a:xfrm>
            <a:off x="386644" y="4445385"/>
            <a:ext cx="11232443" cy="646331"/>
          </a:xfrm>
          <a:prstGeom prst="rect">
            <a:avLst/>
          </a:prstGeom>
          <a:noFill/>
        </p:spPr>
        <p:txBody>
          <a:bodyPr wrap="square">
            <a:spAutoFit/>
          </a:bodyPr>
          <a:lstStyle/>
          <a:p>
            <a:r>
              <a:rPr lang="en" altLang="zh-CN" sz="1200" b="0" i="0" u="none" strike="noStrike" dirty="0">
                <a:solidFill>
                  <a:srgbClr val="000000"/>
                </a:solidFill>
                <a:effectLst/>
                <a:latin typeface="Helvetica" pitchFamily="2" charset="0"/>
              </a:rPr>
              <a:t>Finally, </a:t>
            </a:r>
            <a:r>
              <a:rPr lang="en" altLang="zh-CN" sz="1200" b="0" i="0" u="none" strike="noStrike" dirty="0">
                <a:solidFill>
                  <a:srgbClr val="FF0000"/>
                </a:solidFill>
                <a:effectLst/>
                <a:latin typeface="Helvetica" pitchFamily="2" charset="0"/>
              </a:rPr>
              <a:t>comparing the method to data domain LSM with only 5 iteration is meaningless</a:t>
            </a:r>
            <a:r>
              <a:rPr lang="en" altLang="zh-CN" sz="1200" b="0" i="0" u="none" strike="noStrike" dirty="0">
                <a:solidFill>
                  <a:srgbClr val="000000"/>
                </a:solidFill>
                <a:effectLst/>
                <a:latin typeface="Helvetica" pitchFamily="2" charset="0"/>
              </a:rPr>
              <a:t>, </a:t>
            </a:r>
            <a:r>
              <a:rPr lang="en" altLang="zh-CN" sz="1200" b="0" i="0" u="none" strike="noStrike" dirty="0">
                <a:solidFill>
                  <a:srgbClr val="FF0000"/>
                </a:solidFill>
                <a:effectLst/>
                <a:latin typeface="Helvetica" pitchFamily="2" charset="0"/>
              </a:rPr>
              <a:t>since the authors did not provide any basic accelerating strategy in LSM</a:t>
            </a:r>
            <a:r>
              <a:rPr lang="en" altLang="zh-CN" sz="1200" b="0" i="0" u="none" strike="noStrike" dirty="0">
                <a:solidFill>
                  <a:srgbClr val="000000"/>
                </a:solidFill>
                <a:effectLst/>
                <a:latin typeface="Helvetica" pitchFamily="2" charset="0"/>
              </a:rPr>
              <a:t>. In addition, once LSM is implemented, we would expect it iterates enough to converge. Perhaps the authors can find more interesting comparison in the field data example with sufficient LSM iterations with non-ideal migration velocity.</a:t>
            </a:r>
            <a:endParaRPr lang="zh-CN" altLang="en-US" sz="1200" dirty="0"/>
          </a:p>
        </p:txBody>
      </p:sp>
    </p:spTree>
    <p:extLst>
      <p:ext uri="{BB962C8B-B14F-4D97-AF65-F5344CB8AC3E}">
        <p14:creationId xmlns:p14="http://schemas.microsoft.com/office/powerpoint/2010/main" val="30441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EC1474-B974-2F51-EDD8-F90CBD8F8E28}"/>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p>
        </p:txBody>
      </p:sp>
      <p:sp>
        <p:nvSpPr>
          <p:cNvPr id="3" name="文本框 2">
            <a:extLst>
              <a:ext uri="{FF2B5EF4-FFF2-40B4-BE49-F238E27FC236}">
                <a16:creationId xmlns:a16="http://schemas.microsoft.com/office/drawing/2014/main" id="{AA5FEC08-7D92-E9E0-549F-B0051D85F601}"/>
              </a:ext>
            </a:extLst>
          </p:cNvPr>
          <p:cNvSpPr txBox="1"/>
          <p:nvPr/>
        </p:nvSpPr>
        <p:spPr>
          <a:xfrm>
            <a:off x="598312" y="756356"/>
            <a:ext cx="7540978" cy="338554"/>
          </a:xfrm>
          <a:prstGeom prst="rect">
            <a:avLst/>
          </a:prstGeom>
          <a:noFill/>
        </p:spPr>
        <p:txBody>
          <a:bodyPr wrap="square" rtlCol="0">
            <a:spAutoFit/>
          </a:bodyPr>
          <a:lstStyle/>
          <a:p>
            <a:pPr marL="285750" indent="-285750">
              <a:buFont typeface="Wingdings" pitchFamily="2" charset="2"/>
              <a:buChar char="u"/>
            </a:pPr>
            <a:r>
              <a:rPr kumimoji="1" lang="zh-CN" altLang="en-US" sz="1600" dirty="0"/>
              <a:t>主要问题：创新点不足</a:t>
            </a:r>
          </a:p>
        </p:txBody>
      </p:sp>
      <p:sp>
        <p:nvSpPr>
          <p:cNvPr id="4" name="文本框 3">
            <a:extLst>
              <a:ext uri="{FF2B5EF4-FFF2-40B4-BE49-F238E27FC236}">
                <a16:creationId xmlns:a16="http://schemas.microsoft.com/office/drawing/2014/main" id="{ECCBE8C3-FEC7-193C-6FB0-1166E840228B}"/>
              </a:ext>
            </a:extLst>
          </p:cNvPr>
          <p:cNvSpPr txBox="1"/>
          <p:nvPr/>
        </p:nvSpPr>
        <p:spPr>
          <a:xfrm>
            <a:off x="852312" y="1247956"/>
            <a:ext cx="6197600" cy="1169551"/>
          </a:xfrm>
          <a:prstGeom prst="rect">
            <a:avLst/>
          </a:prstGeom>
          <a:noFill/>
        </p:spPr>
        <p:txBody>
          <a:bodyPr wrap="square" rtlCol="0">
            <a:spAutoFit/>
          </a:bodyPr>
          <a:lstStyle/>
          <a:p>
            <a:pPr marL="285750" indent="-285750">
              <a:buFont typeface="Wingdings" pitchFamily="2" charset="2"/>
              <a:buChar char="p"/>
            </a:pPr>
            <a:r>
              <a:rPr kumimoji="1" lang="zh-CN" altLang="en-US" sz="1400" b="1" dirty="0"/>
              <a:t>需要回答好两个问题：</a:t>
            </a:r>
            <a:endParaRPr kumimoji="1" lang="en-US" altLang="zh-CN" sz="1400" b="1" dirty="0"/>
          </a:p>
          <a:p>
            <a:endParaRPr kumimoji="1" lang="en-US" altLang="zh-CN" sz="1400" dirty="0"/>
          </a:p>
          <a:p>
            <a:r>
              <a:rPr kumimoji="1" lang="en-US" altLang="zh-CN" sz="1400" dirty="0"/>
              <a:t>1</a:t>
            </a:r>
            <a:r>
              <a:rPr kumimoji="1" lang="zh-CN" altLang="en-US" sz="1400" dirty="0"/>
              <a:t>）跟已有的图像域</a:t>
            </a:r>
            <a:r>
              <a:rPr kumimoji="1" lang="en-US" altLang="zh-CN" sz="1400" dirty="0"/>
              <a:t>LSM</a:t>
            </a:r>
            <a:r>
              <a:rPr kumimoji="1" lang="zh-CN" altLang="en-US" sz="1400" dirty="0"/>
              <a:t>方法（大家心里已有的）的区别在哪里？ </a:t>
            </a:r>
            <a:endParaRPr kumimoji="1" lang="en-US" altLang="zh-CN" sz="1400" dirty="0"/>
          </a:p>
          <a:p>
            <a:r>
              <a:rPr kumimoji="1" lang="en-US" altLang="zh-CN" sz="1400" dirty="0"/>
              <a:t>2</a:t>
            </a:r>
            <a:r>
              <a:rPr kumimoji="1" lang="zh-CN" altLang="en-US" sz="1400" dirty="0"/>
              <a:t>）</a:t>
            </a:r>
            <a:r>
              <a:rPr kumimoji="1" lang="en-US" altLang="zh-CN" sz="1400" dirty="0"/>
              <a:t>3D</a:t>
            </a:r>
            <a:r>
              <a:rPr kumimoji="1" lang="zh-CN" altLang="en-US" sz="1400" dirty="0"/>
              <a:t>跟</a:t>
            </a:r>
            <a:r>
              <a:rPr kumimoji="1" lang="en-US" altLang="zh-CN" sz="1400" dirty="0"/>
              <a:t>2D</a:t>
            </a:r>
            <a:r>
              <a:rPr kumimoji="1" lang="zh-CN" altLang="en-US" sz="1400" dirty="0"/>
              <a:t>的区别在哪里？（与已发表的</a:t>
            </a:r>
            <a:r>
              <a:rPr kumimoji="1" lang="en-US" altLang="zh-CN" sz="1400" dirty="0"/>
              <a:t>2D</a:t>
            </a:r>
            <a:r>
              <a:rPr kumimoji="1" lang="zh-CN" altLang="en-US" sz="1400" dirty="0"/>
              <a:t>方法的对比）</a:t>
            </a:r>
            <a:endParaRPr kumimoji="1" lang="en-US" altLang="zh-CN" sz="1400" dirty="0"/>
          </a:p>
          <a:p>
            <a:pPr marL="285750" indent="-285750">
              <a:buFont typeface="Arial" panose="020B0604020202020204" pitchFamily="34" charset="0"/>
              <a:buChar char="•"/>
            </a:pPr>
            <a:endParaRPr kumimoji="1" lang="zh-CN" altLang="en-US" sz="1400" dirty="0"/>
          </a:p>
        </p:txBody>
      </p:sp>
      <p:grpSp>
        <p:nvGrpSpPr>
          <p:cNvPr id="5" name="组合 4">
            <a:extLst>
              <a:ext uri="{FF2B5EF4-FFF2-40B4-BE49-F238E27FC236}">
                <a16:creationId xmlns:a16="http://schemas.microsoft.com/office/drawing/2014/main" id="{75CAA9E4-F4C1-5AE4-F596-DC9CF9AAA487}"/>
              </a:ext>
            </a:extLst>
          </p:cNvPr>
          <p:cNvGrpSpPr/>
          <p:nvPr/>
        </p:nvGrpSpPr>
        <p:grpSpPr>
          <a:xfrm>
            <a:off x="0" y="2552974"/>
            <a:ext cx="7049912" cy="4324460"/>
            <a:chOff x="0" y="2552974"/>
            <a:chExt cx="7049912" cy="4324460"/>
          </a:xfrm>
        </p:grpSpPr>
        <p:sp>
          <p:nvSpPr>
            <p:cNvPr id="8" name="文本框 7">
              <a:extLst>
                <a:ext uri="{FF2B5EF4-FFF2-40B4-BE49-F238E27FC236}">
                  <a16:creationId xmlns:a16="http://schemas.microsoft.com/office/drawing/2014/main" id="{49DACB7B-7354-6D51-651F-F29A6FF01537}"/>
                </a:ext>
              </a:extLst>
            </p:cNvPr>
            <p:cNvSpPr txBox="1"/>
            <p:nvPr/>
          </p:nvSpPr>
          <p:spPr>
            <a:xfrm>
              <a:off x="46213" y="2916412"/>
              <a:ext cx="6687962" cy="738664"/>
            </a:xfrm>
            <a:prstGeom prst="rect">
              <a:avLst/>
            </a:prstGeom>
            <a:noFill/>
          </p:spPr>
          <p:txBody>
            <a:bodyPr wrap="square">
              <a:spAutoFit/>
            </a:bodyPr>
            <a:lstStyle/>
            <a:p>
              <a:r>
                <a:rPr lang="en" altLang="zh-CN" sz="1400" dirty="0">
                  <a:solidFill>
                    <a:srgbClr val="000000"/>
                  </a:solidFill>
                  <a:latin typeface="Helvetica" pitchFamily="2" charset="0"/>
                </a:rPr>
                <a:t>Li B, Sun M, Xiang C, et al. Least-Squares Reverse Time Migration in Imaging Domain Based on Global Space-Varying Deconvolution[J]. Applied Sciences, 2022, 12(5): 2361.</a:t>
              </a:r>
              <a:endParaRPr lang="zh-CN" altLang="en-US" sz="1400" dirty="0">
                <a:solidFill>
                  <a:srgbClr val="000000"/>
                </a:solidFill>
                <a:latin typeface="Helvetica" pitchFamily="2" charset="0"/>
              </a:endParaRPr>
            </a:p>
          </p:txBody>
        </p:sp>
        <p:pic>
          <p:nvPicPr>
            <p:cNvPr id="9" name="图片 8">
              <a:extLst>
                <a:ext uri="{FF2B5EF4-FFF2-40B4-BE49-F238E27FC236}">
                  <a16:creationId xmlns:a16="http://schemas.microsoft.com/office/drawing/2014/main" id="{51433E6D-3077-91F8-98CF-218BB85ECAEA}"/>
                </a:ext>
              </a:extLst>
            </p:cNvPr>
            <p:cNvPicPr>
              <a:picLocks noChangeAspect="1"/>
            </p:cNvPicPr>
            <p:nvPr/>
          </p:nvPicPr>
          <p:blipFill>
            <a:blip r:embed="rId2"/>
            <a:stretch>
              <a:fillRect/>
            </a:stretch>
          </p:blipFill>
          <p:spPr>
            <a:xfrm>
              <a:off x="46213" y="3705316"/>
              <a:ext cx="6780388" cy="725660"/>
            </a:xfrm>
            <a:prstGeom prst="rect">
              <a:avLst/>
            </a:prstGeom>
          </p:spPr>
        </p:pic>
        <p:pic>
          <p:nvPicPr>
            <p:cNvPr id="10" name="图片 9">
              <a:extLst>
                <a:ext uri="{FF2B5EF4-FFF2-40B4-BE49-F238E27FC236}">
                  <a16:creationId xmlns:a16="http://schemas.microsoft.com/office/drawing/2014/main" id="{B0156D7D-ECF1-0C01-0CFC-9DCA62D8013F}"/>
                </a:ext>
              </a:extLst>
            </p:cNvPr>
            <p:cNvPicPr>
              <a:picLocks noChangeAspect="1"/>
            </p:cNvPicPr>
            <p:nvPr/>
          </p:nvPicPr>
          <p:blipFill>
            <a:blip r:embed="rId3"/>
            <a:stretch>
              <a:fillRect/>
            </a:stretch>
          </p:blipFill>
          <p:spPr>
            <a:xfrm>
              <a:off x="1061156" y="4481217"/>
              <a:ext cx="3955520" cy="2396217"/>
            </a:xfrm>
            <a:prstGeom prst="rect">
              <a:avLst/>
            </a:prstGeom>
          </p:spPr>
        </p:pic>
        <p:sp>
          <p:nvSpPr>
            <p:cNvPr id="12" name="文本框 11">
              <a:extLst>
                <a:ext uri="{FF2B5EF4-FFF2-40B4-BE49-F238E27FC236}">
                  <a16:creationId xmlns:a16="http://schemas.microsoft.com/office/drawing/2014/main" id="{5B70573E-A49B-D18A-7ADC-A314588D6270}"/>
                </a:ext>
              </a:extLst>
            </p:cNvPr>
            <p:cNvSpPr txBox="1"/>
            <p:nvPr/>
          </p:nvSpPr>
          <p:spPr>
            <a:xfrm>
              <a:off x="0" y="2552974"/>
              <a:ext cx="7049912" cy="307777"/>
            </a:xfrm>
            <a:prstGeom prst="rect">
              <a:avLst/>
            </a:prstGeom>
            <a:noFill/>
          </p:spPr>
          <p:txBody>
            <a:bodyPr wrap="square">
              <a:spAutoFit/>
            </a:bodyPr>
            <a:lstStyle/>
            <a:p>
              <a:r>
                <a:rPr kumimoji="1" lang="en-US" altLang="zh-CN" sz="1400" b="1" dirty="0"/>
                <a:t>1</a:t>
              </a:r>
              <a:r>
                <a:rPr kumimoji="1" lang="zh-CN" altLang="en-US" sz="1400" b="1" dirty="0"/>
                <a:t>）跟已有的</a:t>
              </a:r>
              <a:r>
                <a:rPr kumimoji="1" lang="en-US" altLang="zh-CN" sz="1400" b="1" dirty="0"/>
                <a:t>3D</a:t>
              </a:r>
              <a:r>
                <a:rPr kumimoji="1" lang="zh-CN" altLang="en-US" sz="1400" b="1" dirty="0"/>
                <a:t>图像域</a:t>
              </a:r>
              <a:r>
                <a:rPr kumimoji="1" lang="en-US" altLang="zh-CN" sz="1400" b="1" dirty="0"/>
                <a:t>LSM</a:t>
              </a:r>
              <a:r>
                <a:rPr kumimoji="1" lang="zh-CN" altLang="en-US" sz="1400" b="1" dirty="0"/>
                <a:t>方法的区别在哪里？ </a:t>
              </a:r>
              <a:endParaRPr kumimoji="1" lang="en-US" altLang="zh-CN" sz="1400" b="1" dirty="0"/>
            </a:p>
          </p:txBody>
        </p:sp>
      </p:grpSp>
      <p:grpSp>
        <p:nvGrpSpPr>
          <p:cNvPr id="6" name="组合 5">
            <a:extLst>
              <a:ext uri="{FF2B5EF4-FFF2-40B4-BE49-F238E27FC236}">
                <a16:creationId xmlns:a16="http://schemas.microsoft.com/office/drawing/2014/main" id="{1593002D-140D-F016-4C4D-2B4AEDB3968A}"/>
              </a:ext>
            </a:extLst>
          </p:cNvPr>
          <p:cNvGrpSpPr/>
          <p:nvPr/>
        </p:nvGrpSpPr>
        <p:grpSpPr>
          <a:xfrm>
            <a:off x="6333067" y="356049"/>
            <a:ext cx="5812720" cy="3209875"/>
            <a:chOff x="6333067" y="356049"/>
            <a:chExt cx="5812720" cy="3209875"/>
          </a:xfrm>
        </p:grpSpPr>
        <p:sp>
          <p:nvSpPr>
            <p:cNvPr id="14" name="文本框 13">
              <a:extLst>
                <a:ext uri="{FF2B5EF4-FFF2-40B4-BE49-F238E27FC236}">
                  <a16:creationId xmlns:a16="http://schemas.microsoft.com/office/drawing/2014/main" id="{82AA0870-4C3C-FB95-1771-CEEA0DEACEF7}"/>
                </a:ext>
              </a:extLst>
            </p:cNvPr>
            <p:cNvSpPr txBox="1"/>
            <p:nvPr/>
          </p:nvSpPr>
          <p:spPr>
            <a:xfrm>
              <a:off x="6333067" y="356049"/>
              <a:ext cx="5681135" cy="2369880"/>
            </a:xfrm>
            <a:prstGeom prst="rect">
              <a:avLst/>
            </a:prstGeom>
            <a:noFill/>
          </p:spPr>
          <p:txBody>
            <a:bodyPr wrap="square" rtlCol="0">
              <a:spAutoFit/>
            </a:bodyPr>
            <a:lstStyle/>
            <a:p>
              <a:r>
                <a:rPr kumimoji="1" lang="zh-CN" altLang="en-US" sz="1600" b="1" dirty="0">
                  <a:solidFill>
                    <a:srgbClr val="FF0000"/>
                  </a:solidFill>
                </a:rPr>
                <a:t>总结</a:t>
              </a:r>
              <a:endParaRPr kumimoji="1" lang="en-US" altLang="zh-CN" sz="1600" b="1" dirty="0">
                <a:solidFill>
                  <a:srgbClr val="FF0000"/>
                </a:solidFill>
              </a:endParaRPr>
            </a:p>
            <a:p>
              <a:endParaRPr kumimoji="1" lang="en-US" altLang="zh-CN" sz="1600" b="1" dirty="0">
                <a:solidFill>
                  <a:srgbClr val="FF0000"/>
                </a:solidFill>
              </a:endParaRPr>
            </a:p>
            <a:p>
              <a:pPr marL="400050" indent="-400050">
                <a:buFont typeface="+mj-lt"/>
                <a:buAutoNum type="romanUcPeriod"/>
              </a:pPr>
              <a:r>
                <a:rPr kumimoji="1" lang="zh-CN" altLang="en-US" sz="1400" b="1" dirty="0"/>
                <a:t>已有方法假设</a:t>
              </a:r>
              <a:r>
                <a:rPr kumimoji="1" lang="en-US" altLang="zh-CN" sz="1400" b="1" dirty="0"/>
                <a:t>PSF</a:t>
              </a:r>
              <a:r>
                <a:rPr kumimoji="1" lang="zh-CN" altLang="en-US" sz="1400" b="1" dirty="0"/>
                <a:t>是</a:t>
              </a:r>
              <a:r>
                <a:rPr kumimoji="1" lang="en-US" altLang="zh-CN" sz="1400" b="1" dirty="0"/>
                <a:t>local-stationary</a:t>
              </a:r>
              <a:r>
                <a:rPr kumimoji="1" lang="zh-CN" altLang="en-US" sz="1400" b="1" dirty="0"/>
                <a:t>（</a:t>
              </a:r>
              <a:r>
                <a:rPr kumimoji="1" lang="en-US" altLang="zh-CN" sz="1400" b="1" dirty="0"/>
                <a:t>reviewer</a:t>
              </a:r>
              <a:r>
                <a:rPr kumimoji="1" lang="zh-CN" altLang="en-US" sz="1400" b="1" dirty="0"/>
                <a:t> </a:t>
              </a:r>
              <a:r>
                <a:rPr kumimoji="1" lang="en-US" altLang="zh-CN" sz="1400" b="1" dirty="0"/>
                <a:t>1)</a:t>
              </a:r>
              <a:r>
                <a:rPr kumimoji="1" lang="zh-CN" altLang="en-US" sz="1400" b="1" dirty="0"/>
                <a:t>，我们的方法不存在这样的假设，是针对图像中每一个点都进行处理。</a:t>
              </a:r>
              <a:endParaRPr kumimoji="1" lang="en-US" altLang="zh-CN" sz="1400" b="1" dirty="0"/>
            </a:p>
            <a:p>
              <a:pPr marL="400050" indent="-400050">
                <a:buFont typeface="+mj-lt"/>
                <a:buAutoNum type="romanUcPeriod"/>
              </a:pPr>
              <a:endParaRPr kumimoji="1" lang="en-US" altLang="zh-CN" sz="1400" b="1" dirty="0"/>
            </a:p>
            <a:p>
              <a:pPr marL="400050" indent="-400050">
                <a:buFont typeface="+mj-lt"/>
                <a:buAutoNum type="romanUcPeriod"/>
              </a:pPr>
              <a:r>
                <a:rPr kumimoji="1" lang="zh-CN" altLang="en-US" sz="1400" b="1" dirty="0"/>
                <a:t>求解反算子的方法有所不同，我们的方法是基于波数域加权最小二乘求取反算子，然后插值，已有方法是通过局部反演，</a:t>
              </a:r>
              <a:r>
                <a:rPr kumimoji="1" lang="zh-CN" altLang="en-US" sz="1400" b="1" dirty="0">
                  <a:solidFill>
                    <a:srgbClr val="FF0000"/>
                  </a:solidFill>
                </a:rPr>
                <a:t>基于已有的</a:t>
              </a:r>
              <a:r>
                <a:rPr kumimoji="1" lang="en-US" altLang="zh-CN" sz="1400" b="1" dirty="0">
                  <a:solidFill>
                    <a:srgbClr val="FF0000"/>
                  </a:solidFill>
                </a:rPr>
                <a:t>3D</a:t>
              </a:r>
              <a:r>
                <a:rPr kumimoji="1" lang="zh-CN" altLang="en-US" sz="1400" b="1" dirty="0">
                  <a:solidFill>
                    <a:srgbClr val="FF0000"/>
                  </a:solidFill>
                </a:rPr>
                <a:t> </a:t>
              </a:r>
              <a:r>
                <a:rPr kumimoji="1" lang="en-US" altLang="zh-CN" sz="1400" b="1" dirty="0">
                  <a:solidFill>
                    <a:srgbClr val="FF0000"/>
                  </a:solidFill>
                </a:rPr>
                <a:t>PSF</a:t>
              </a:r>
              <a:r>
                <a:rPr kumimoji="1" lang="zh-CN" altLang="en-US" sz="1400" b="1" dirty="0">
                  <a:solidFill>
                    <a:srgbClr val="FF0000"/>
                  </a:solidFill>
                </a:rPr>
                <a:t>和偏移图像，直接反演得到局部反射率图像</a:t>
              </a:r>
              <a:r>
                <a:rPr kumimoji="1" lang="zh-CN" altLang="en-US" sz="1400" b="1" dirty="0"/>
                <a:t>，未描述具体求取细节。 （</a:t>
              </a:r>
              <a:r>
                <a:rPr kumimoji="1" lang="en-US" altLang="zh-CN" sz="1400" b="1" dirty="0"/>
                <a:t>reviewer</a:t>
              </a:r>
              <a:r>
                <a:rPr kumimoji="1" lang="zh-CN" altLang="en-US" sz="1400" b="1" dirty="0"/>
                <a:t> </a:t>
              </a:r>
              <a:r>
                <a:rPr kumimoji="1" lang="en-US" altLang="zh-CN" sz="1400" b="1" dirty="0"/>
                <a:t>3)</a:t>
              </a:r>
            </a:p>
            <a:p>
              <a:endParaRPr kumimoji="1" lang="zh-CN" altLang="en-US" dirty="0"/>
            </a:p>
          </p:txBody>
        </p:sp>
        <p:pic>
          <p:nvPicPr>
            <p:cNvPr id="15" name="图片 14">
              <a:extLst>
                <a:ext uri="{FF2B5EF4-FFF2-40B4-BE49-F238E27FC236}">
                  <a16:creationId xmlns:a16="http://schemas.microsoft.com/office/drawing/2014/main" id="{06F617DA-1BAC-0963-5AFC-1B3B71C7454E}"/>
                </a:ext>
              </a:extLst>
            </p:cNvPr>
            <p:cNvPicPr>
              <a:picLocks noChangeAspect="1"/>
            </p:cNvPicPr>
            <p:nvPr/>
          </p:nvPicPr>
          <p:blipFill>
            <a:blip r:embed="rId4"/>
            <a:stretch>
              <a:fillRect/>
            </a:stretch>
          </p:blipFill>
          <p:spPr>
            <a:xfrm>
              <a:off x="6660931" y="2773318"/>
              <a:ext cx="5484856" cy="792606"/>
            </a:xfrm>
            <a:prstGeom prst="rect">
              <a:avLst/>
            </a:prstGeom>
          </p:spPr>
        </p:pic>
        <p:sp>
          <p:nvSpPr>
            <p:cNvPr id="17" name="上箭头 16">
              <a:extLst>
                <a:ext uri="{FF2B5EF4-FFF2-40B4-BE49-F238E27FC236}">
                  <a16:creationId xmlns:a16="http://schemas.microsoft.com/office/drawing/2014/main" id="{59D110DD-6C8E-4274-B10F-5902D3D7C814}"/>
                </a:ext>
              </a:extLst>
            </p:cNvPr>
            <p:cNvSpPr/>
            <p:nvPr/>
          </p:nvSpPr>
          <p:spPr>
            <a:xfrm>
              <a:off x="9191978" y="2415259"/>
              <a:ext cx="124178" cy="275430"/>
            </a:xfrm>
            <a:prstGeom prst="upArrow">
              <a:avLst/>
            </a:prstGeom>
            <a:solidFill>
              <a:srgbClr val="F9D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框 18">
            <a:extLst>
              <a:ext uri="{FF2B5EF4-FFF2-40B4-BE49-F238E27FC236}">
                <a16:creationId xmlns:a16="http://schemas.microsoft.com/office/drawing/2014/main" id="{4379D297-33A4-F03B-3D5C-41192719BE2F}"/>
              </a:ext>
            </a:extLst>
          </p:cNvPr>
          <p:cNvSpPr txBox="1"/>
          <p:nvPr/>
        </p:nvSpPr>
        <p:spPr>
          <a:xfrm>
            <a:off x="6772676" y="4078178"/>
            <a:ext cx="5261365" cy="1169551"/>
          </a:xfrm>
          <a:prstGeom prst="rect">
            <a:avLst/>
          </a:prstGeom>
          <a:noFill/>
        </p:spPr>
        <p:txBody>
          <a:bodyPr wrap="square">
            <a:spAutoFit/>
          </a:bodyPr>
          <a:lstStyle/>
          <a:p>
            <a:r>
              <a:rPr kumimoji="1" lang="en-US" altLang="zh-CN" sz="1400" b="1" dirty="0"/>
              <a:t>2</a:t>
            </a:r>
            <a:r>
              <a:rPr kumimoji="1" lang="zh-CN" altLang="en-US" sz="1400" b="1" dirty="0"/>
              <a:t>）</a:t>
            </a:r>
            <a:r>
              <a:rPr kumimoji="1" lang="en-US" altLang="zh-CN" sz="1400" b="1" dirty="0"/>
              <a:t>3D</a:t>
            </a:r>
            <a:r>
              <a:rPr kumimoji="1" lang="zh-CN" altLang="en-US" sz="1400" b="1" dirty="0"/>
              <a:t>跟</a:t>
            </a:r>
            <a:r>
              <a:rPr kumimoji="1" lang="en-US" altLang="zh-CN" sz="1400" b="1" dirty="0"/>
              <a:t>2D</a:t>
            </a:r>
            <a:r>
              <a:rPr kumimoji="1" lang="zh-CN" altLang="en-US" sz="1400" b="1" dirty="0"/>
              <a:t>的区别在哪里？（与已发表的</a:t>
            </a:r>
            <a:r>
              <a:rPr kumimoji="1" lang="en-US" altLang="zh-CN" sz="1400" b="1" dirty="0"/>
              <a:t>2D</a:t>
            </a:r>
            <a:r>
              <a:rPr kumimoji="1" lang="zh-CN" altLang="en-US" sz="1400" b="1" dirty="0"/>
              <a:t>方法的对比）</a:t>
            </a:r>
            <a:endParaRPr kumimoji="1" lang="en-US" altLang="zh-CN" sz="1400" b="1" dirty="0"/>
          </a:p>
          <a:p>
            <a:endParaRPr kumimoji="1" lang="en-US" altLang="zh-CN" sz="1400" b="1" dirty="0"/>
          </a:p>
          <a:p>
            <a:pPr marL="285750" indent="-285750">
              <a:buFont typeface="Arial" panose="020B0604020202020204" pitchFamily="34" charset="0"/>
              <a:buChar char="•"/>
            </a:pPr>
            <a:r>
              <a:rPr kumimoji="1" lang="zh-CN" altLang="en-US" sz="1400" dirty="0"/>
              <a:t>方法上与</a:t>
            </a:r>
            <a:r>
              <a:rPr kumimoji="1" lang="en-US" altLang="zh-CN" sz="1400" dirty="0"/>
              <a:t>geophysics</a:t>
            </a:r>
            <a:r>
              <a:rPr kumimoji="1" lang="zh-CN" altLang="en-US" sz="1400" dirty="0"/>
              <a:t>无差异</a:t>
            </a:r>
            <a:endParaRPr kumimoji="1" lang="en-US" altLang="zh-CN" sz="1400" dirty="0"/>
          </a:p>
          <a:p>
            <a:pPr marL="285750" indent="-285750">
              <a:buFont typeface="Arial" panose="020B0604020202020204" pitchFamily="34" charset="0"/>
              <a:buChar char="•"/>
            </a:pPr>
            <a:r>
              <a:rPr kumimoji="1" lang="zh-CN" altLang="en-US" sz="1400" dirty="0"/>
              <a:t>生成</a:t>
            </a:r>
            <a:r>
              <a:rPr kumimoji="1" lang="en-US" altLang="zh-CN" sz="1400" dirty="0"/>
              <a:t>PSF</a:t>
            </a:r>
            <a:r>
              <a:rPr kumimoji="1" lang="zh-CN" altLang="en-US" sz="1400" dirty="0"/>
              <a:t>方面的挑战性，</a:t>
            </a:r>
            <a:r>
              <a:rPr kumimoji="1" lang="en-US" altLang="zh-CN" sz="1400" dirty="0"/>
              <a:t>3D</a:t>
            </a:r>
            <a:r>
              <a:rPr kumimoji="1" lang="zh-CN" altLang="en-US" sz="1400" dirty="0"/>
              <a:t>问题的复杂性以及重要性层面</a:t>
            </a:r>
            <a:endParaRPr kumimoji="1" lang="en-US" altLang="zh-CN" sz="1400" dirty="0"/>
          </a:p>
          <a:p>
            <a:pPr marL="285750" indent="-285750">
              <a:buFont typeface="Arial" panose="020B0604020202020204" pitchFamily="34" charset="0"/>
              <a:buChar char="•"/>
            </a:pPr>
            <a:endParaRPr kumimoji="1" lang="en-US" altLang="zh-CN" sz="1400" b="1" dirty="0"/>
          </a:p>
        </p:txBody>
      </p:sp>
      <p:sp>
        <p:nvSpPr>
          <p:cNvPr id="20" name="文本框 19">
            <a:extLst>
              <a:ext uri="{FF2B5EF4-FFF2-40B4-BE49-F238E27FC236}">
                <a16:creationId xmlns:a16="http://schemas.microsoft.com/office/drawing/2014/main" id="{3E735735-7045-D7CF-CF4A-44FF48A77C33}"/>
              </a:ext>
            </a:extLst>
          </p:cNvPr>
          <p:cNvSpPr txBox="1"/>
          <p:nvPr/>
        </p:nvSpPr>
        <p:spPr>
          <a:xfrm>
            <a:off x="6520072" y="5247729"/>
            <a:ext cx="6466224" cy="1446550"/>
          </a:xfrm>
          <a:prstGeom prst="rect">
            <a:avLst/>
          </a:prstGeom>
          <a:noFill/>
        </p:spPr>
        <p:txBody>
          <a:bodyPr wrap="square" rtlCol="0">
            <a:spAutoFit/>
          </a:bodyPr>
          <a:lstStyle/>
          <a:p>
            <a:r>
              <a:rPr kumimoji="1" lang="zh-CN" altLang="en-US" sz="1600" b="1" dirty="0">
                <a:solidFill>
                  <a:srgbClr val="FF0000"/>
                </a:solidFill>
              </a:rPr>
              <a:t>总结</a:t>
            </a:r>
            <a:endParaRPr kumimoji="1" lang="en-US" altLang="zh-CN" sz="1600" b="1" dirty="0">
              <a:solidFill>
                <a:srgbClr val="FF0000"/>
              </a:solidFill>
            </a:endParaRPr>
          </a:p>
          <a:p>
            <a:endParaRPr kumimoji="1" lang="en-US" altLang="zh-CN" sz="1600" b="1" dirty="0">
              <a:solidFill>
                <a:srgbClr val="FF0000"/>
              </a:solidFill>
            </a:endParaRPr>
          </a:p>
          <a:p>
            <a:r>
              <a:rPr kumimoji="1" lang="en-US" altLang="zh-CN" sz="1400" dirty="0"/>
              <a:t>1</a:t>
            </a:r>
            <a:r>
              <a:rPr kumimoji="1" lang="zh-CN" altLang="en-US" sz="1400" dirty="0"/>
              <a:t>）目前已经将图像域</a:t>
            </a:r>
            <a:r>
              <a:rPr kumimoji="1" lang="en-US" altLang="zh-CN" sz="1400" dirty="0"/>
              <a:t>LSM</a:t>
            </a:r>
            <a:r>
              <a:rPr kumimoji="1" lang="zh-CN" altLang="en-US" sz="1400" dirty="0"/>
              <a:t>方法做到</a:t>
            </a:r>
            <a:r>
              <a:rPr kumimoji="1" lang="en-US" altLang="zh-CN" sz="1400" dirty="0"/>
              <a:t>pixel-wise</a:t>
            </a:r>
            <a:r>
              <a:rPr kumimoji="1" lang="zh-CN" altLang="en-US" sz="1400" dirty="0"/>
              <a:t>，从方法层面来讲暂时</a:t>
            </a:r>
            <a:endParaRPr kumimoji="1" lang="en-US" altLang="zh-CN" sz="1400" dirty="0"/>
          </a:p>
          <a:p>
            <a:r>
              <a:rPr kumimoji="1" lang="zh-CN" altLang="en-US" sz="1400" dirty="0"/>
              <a:t>      没有更好的创新</a:t>
            </a:r>
            <a:endParaRPr kumimoji="1" lang="en-US" altLang="zh-CN" sz="1400" dirty="0"/>
          </a:p>
          <a:p>
            <a:r>
              <a:rPr kumimoji="1" lang="en-US" altLang="zh-CN" sz="1400" dirty="0"/>
              <a:t>2</a:t>
            </a:r>
            <a:r>
              <a:rPr kumimoji="1" lang="zh-CN" altLang="en-US" sz="1400" dirty="0"/>
              <a:t>）需要注意工业界与学术界的不同。</a:t>
            </a:r>
            <a:endParaRPr kumimoji="1" lang="en-US" altLang="zh-CN" sz="1400" dirty="0"/>
          </a:p>
          <a:p>
            <a:r>
              <a:rPr kumimoji="1" lang="en-US" altLang="zh-CN" sz="1400" dirty="0"/>
              <a:t>3</a:t>
            </a:r>
            <a:r>
              <a:rPr kumimoji="1" lang="zh-CN" altLang="en-US" sz="1400" dirty="0"/>
              <a:t>）一定要引用自己的文章！！！</a:t>
            </a:r>
          </a:p>
        </p:txBody>
      </p:sp>
    </p:spTree>
    <p:extLst>
      <p:ext uri="{BB962C8B-B14F-4D97-AF65-F5344CB8AC3E}">
        <p14:creationId xmlns:p14="http://schemas.microsoft.com/office/powerpoint/2010/main" val="8327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88DD6E3-9AA7-192F-191C-D0C660083A66}"/>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p>
        </p:txBody>
      </p:sp>
      <p:sp>
        <p:nvSpPr>
          <p:cNvPr id="3" name="文本框 2">
            <a:extLst>
              <a:ext uri="{FF2B5EF4-FFF2-40B4-BE49-F238E27FC236}">
                <a16:creationId xmlns:a16="http://schemas.microsoft.com/office/drawing/2014/main" id="{D304BA60-9B90-60F8-D64E-7D2174B11FB3}"/>
              </a:ext>
            </a:extLst>
          </p:cNvPr>
          <p:cNvSpPr txBox="1"/>
          <p:nvPr/>
        </p:nvSpPr>
        <p:spPr>
          <a:xfrm>
            <a:off x="496711" y="688622"/>
            <a:ext cx="6558845" cy="338554"/>
          </a:xfrm>
          <a:prstGeom prst="rect">
            <a:avLst/>
          </a:prstGeom>
          <a:noFill/>
        </p:spPr>
        <p:txBody>
          <a:bodyPr wrap="square" rtlCol="0">
            <a:spAutoFit/>
          </a:bodyPr>
          <a:lstStyle/>
          <a:p>
            <a:r>
              <a:rPr kumimoji="1" lang="zh-CN" altLang="en-US" sz="1600" dirty="0">
                <a:solidFill>
                  <a:srgbClr val="FF0000"/>
                </a:solidFill>
              </a:rPr>
              <a:t>注意</a:t>
            </a:r>
            <a:r>
              <a:rPr kumimoji="1" lang="zh-CN" altLang="en-US" sz="1600" dirty="0"/>
              <a:t>：审稿人可能并没有很多的耐心去仔细看文章内容以及细节部分</a:t>
            </a:r>
          </a:p>
        </p:txBody>
      </p:sp>
      <p:grpSp>
        <p:nvGrpSpPr>
          <p:cNvPr id="17" name="组合 16">
            <a:extLst>
              <a:ext uri="{FF2B5EF4-FFF2-40B4-BE49-F238E27FC236}">
                <a16:creationId xmlns:a16="http://schemas.microsoft.com/office/drawing/2014/main" id="{CEDFBBAF-05F9-EDEB-B8B1-6099453C73A1}"/>
              </a:ext>
            </a:extLst>
          </p:cNvPr>
          <p:cNvGrpSpPr/>
          <p:nvPr/>
        </p:nvGrpSpPr>
        <p:grpSpPr>
          <a:xfrm>
            <a:off x="-22226" y="1222288"/>
            <a:ext cx="7229186" cy="4046332"/>
            <a:chOff x="-22226" y="1222288"/>
            <a:chExt cx="7229186" cy="4046332"/>
          </a:xfrm>
        </p:grpSpPr>
        <p:grpSp>
          <p:nvGrpSpPr>
            <p:cNvPr id="15" name="组合 14">
              <a:extLst>
                <a:ext uri="{FF2B5EF4-FFF2-40B4-BE49-F238E27FC236}">
                  <a16:creationId xmlns:a16="http://schemas.microsoft.com/office/drawing/2014/main" id="{DC34FC03-AF6D-F00F-913D-90F3E4FF0F86}"/>
                </a:ext>
              </a:extLst>
            </p:cNvPr>
            <p:cNvGrpSpPr/>
            <p:nvPr/>
          </p:nvGrpSpPr>
          <p:grpSpPr>
            <a:xfrm>
              <a:off x="-22226" y="1739352"/>
              <a:ext cx="7229186" cy="3529268"/>
              <a:chOff x="-22226" y="1739352"/>
              <a:chExt cx="7229186" cy="3529268"/>
            </a:xfrm>
          </p:grpSpPr>
          <p:grpSp>
            <p:nvGrpSpPr>
              <p:cNvPr id="5" name="组合 4">
                <a:extLst>
                  <a:ext uri="{FF2B5EF4-FFF2-40B4-BE49-F238E27FC236}">
                    <a16:creationId xmlns:a16="http://schemas.microsoft.com/office/drawing/2014/main" id="{B3490ADE-E2EE-554E-8629-3FFE75222E55}"/>
                  </a:ext>
                </a:extLst>
              </p:cNvPr>
              <p:cNvGrpSpPr/>
              <p:nvPr/>
            </p:nvGrpSpPr>
            <p:grpSpPr>
              <a:xfrm>
                <a:off x="-22226" y="1739352"/>
                <a:ext cx="7229186" cy="3529268"/>
                <a:chOff x="-22226" y="1739352"/>
                <a:chExt cx="7229186" cy="3529268"/>
              </a:xfrm>
            </p:grpSpPr>
            <p:pic>
              <p:nvPicPr>
                <p:cNvPr id="377" name="图片 376">
                  <a:extLst>
                    <a:ext uri="{FF2B5EF4-FFF2-40B4-BE49-F238E27FC236}">
                      <a16:creationId xmlns:a16="http://schemas.microsoft.com/office/drawing/2014/main" id="{1F24EA76-50CC-69C9-763A-75955DE1F872}"/>
                    </a:ext>
                  </a:extLst>
                </p:cNvPr>
                <p:cNvPicPr>
                  <a:picLocks noChangeAspect="1"/>
                </p:cNvPicPr>
                <p:nvPr/>
              </p:nvPicPr>
              <p:blipFill>
                <a:blip r:embed="rId3"/>
                <a:stretch>
                  <a:fillRect/>
                </a:stretch>
              </p:blipFill>
              <p:spPr>
                <a:xfrm>
                  <a:off x="3869863" y="1739352"/>
                  <a:ext cx="3337097" cy="3526539"/>
                </a:xfrm>
                <a:prstGeom prst="rect">
                  <a:avLst/>
                </a:prstGeom>
              </p:spPr>
            </p:pic>
            <p:grpSp>
              <p:nvGrpSpPr>
                <p:cNvPr id="378" name="组合 377">
                  <a:extLst>
                    <a:ext uri="{FF2B5EF4-FFF2-40B4-BE49-F238E27FC236}">
                      <a16:creationId xmlns:a16="http://schemas.microsoft.com/office/drawing/2014/main" id="{D1C14E7B-04BB-9B5D-E16A-C5F17D97D3CC}"/>
                    </a:ext>
                  </a:extLst>
                </p:cNvPr>
                <p:cNvGrpSpPr/>
                <p:nvPr/>
              </p:nvGrpSpPr>
              <p:grpSpPr>
                <a:xfrm>
                  <a:off x="5583270" y="3641054"/>
                  <a:ext cx="324327" cy="211890"/>
                  <a:chOff x="496624" y="2084898"/>
                  <a:chExt cx="353255" cy="333086"/>
                </a:xfrm>
              </p:grpSpPr>
              <p:cxnSp>
                <p:nvCxnSpPr>
                  <p:cNvPr id="379" name="直线连接符 378">
                    <a:extLst>
                      <a:ext uri="{FF2B5EF4-FFF2-40B4-BE49-F238E27FC236}">
                        <a16:creationId xmlns:a16="http://schemas.microsoft.com/office/drawing/2014/main" id="{2A832C6E-DE3C-F12D-6106-47223E0C977D}"/>
                      </a:ext>
                    </a:extLst>
                  </p:cNvPr>
                  <p:cNvCxnSpPr>
                    <a:cxnSpLocks/>
                  </p:cNvCxnSpPr>
                  <p:nvPr/>
                </p:nvCxnSpPr>
                <p:spPr>
                  <a:xfrm flipV="1">
                    <a:off x="724451" y="2084898"/>
                    <a:ext cx="121787" cy="139464"/>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0" name="直线连接符 379">
                    <a:extLst>
                      <a:ext uri="{FF2B5EF4-FFF2-40B4-BE49-F238E27FC236}">
                        <a16:creationId xmlns:a16="http://schemas.microsoft.com/office/drawing/2014/main" id="{33BFE312-2CCF-C95C-B41A-955BD621F0DD}"/>
                      </a:ext>
                    </a:extLst>
                  </p:cNvPr>
                  <p:cNvCxnSpPr>
                    <a:cxnSpLocks/>
                  </p:cNvCxnSpPr>
                  <p:nvPr/>
                </p:nvCxnSpPr>
                <p:spPr>
                  <a:xfrm>
                    <a:off x="719942" y="2220445"/>
                    <a:ext cx="0" cy="178535"/>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1" name="直线连接符 380">
                    <a:extLst>
                      <a:ext uri="{FF2B5EF4-FFF2-40B4-BE49-F238E27FC236}">
                        <a16:creationId xmlns:a16="http://schemas.microsoft.com/office/drawing/2014/main" id="{AE1E0A16-F2CE-D3D1-D3F2-86C4064203A5}"/>
                      </a:ext>
                    </a:extLst>
                  </p:cNvPr>
                  <p:cNvCxnSpPr>
                    <a:cxnSpLocks/>
                  </p:cNvCxnSpPr>
                  <p:nvPr/>
                </p:nvCxnSpPr>
                <p:spPr>
                  <a:xfrm flipV="1">
                    <a:off x="496624" y="2412940"/>
                    <a:ext cx="227827" cy="5044"/>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2" name="直线连接符 381">
                    <a:extLst>
                      <a:ext uri="{FF2B5EF4-FFF2-40B4-BE49-F238E27FC236}">
                        <a16:creationId xmlns:a16="http://schemas.microsoft.com/office/drawing/2014/main" id="{20909432-D6CF-53F3-E585-3F522DCF30BF}"/>
                      </a:ext>
                    </a:extLst>
                  </p:cNvPr>
                  <p:cNvCxnSpPr>
                    <a:cxnSpLocks/>
                  </p:cNvCxnSpPr>
                  <p:nvPr/>
                </p:nvCxnSpPr>
                <p:spPr>
                  <a:xfrm flipH="1">
                    <a:off x="846237" y="2084898"/>
                    <a:ext cx="1" cy="181888"/>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3" name="直线连接符 382">
                    <a:extLst>
                      <a:ext uri="{FF2B5EF4-FFF2-40B4-BE49-F238E27FC236}">
                        <a16:creationId xmlns:a16="http://schemas.microsoft.com/office/drawing/2014/main" id="{8CCE529D-B35B-253D-96A7-414870B17B55}"/>
                      </a:ext>
                    </a:extLst>
                  </p:cNvPr>
                  <p:cNvCxnSpPr>
                    <a:cxnSpLocks/>
                  </p:cNvCxnSpPr>
                  <p:nvPr/>
                </p:nvCxnSpPr>
                <p:spPr>
                  <a:xfrm>
                    <a:off x="501014" y="2223759"/>
                    <a:ext cx="227178" cy="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4" name="直线连接符 383">
                    <a:extLst>
                      <a:ext uri="{FF2B5EF4-FFF2-40B4-BE49-F238E27FC236}">
                        <a16:creationId xmlns:a16="http://schemas.microsoft.com/office/drawing/2014/main" id="{16032DE8-9944-06B6-055D-A28FF247384E}"/>
                      </a:ext>
                    </a:extLst>
                  </p:cNvPr>
                  <p:cNvCxnSpPr>
                    <a:cxnSpLocks/>
                  </p:cNvCxnSpPr>
                  <p:nvPr/>
                </p:nvCxnSpPr>
                <p:spPr>
                  <a:xfrm flipV="1">
                    <a:off x="719077" y="2266786"/>
                    <a:ext cx="130802" cy="143474"/>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5" name="直线连接符 384">
                    <a:extLst>
                      <a:ext uri="{FF2B5EF4-FFF2-40B4-BE49-F238E27FC236}">
                        <a16:creationId xmlns:a16="http://schemas.microsoft.com/office/drawing/2014/main" id="{08D3E53C-614F-0CE6-DCDC-273678480ADD}"/>
                      </a:ext>
                    </a:extLst>
                  </p:cNvPr>
                  <p:cNvCxnSpPr>
                    <a:cxnSpLocks/>
                  </p:cNvCxnSpPr>
                  <p:nvPr/>
                </p:nvCxnSpPr>
                <p:spPr>
                  <a:xfrm>
                    <a:off x="501300" y="2223758"/>
                    <a:ext cx="0" cy="186501"/>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6" name="直线连接符 385">
                    <a:extLst>
                      <a:ext uri="{FF2B5EF4-FFF2-40B4-BE49-F238E27FC236}">
                        <a16:creationId xmlns:a16="http://schemas.microsoft.com/office/drawing/2014/main" id="{411A6EED-596A-DD03-8667-3D61F0F8F9F1}"/>
                      </a:ext>
                    </a:extLst>
                  </p:cNvPr>
                  <p:cNvCxnSpPr>
                    <a:cxnSpLocks/>
                  </p:cNvCxnSpPr>
                  <p:nvPr/>
                </p:nvCxnSpPr>
                <p:spPr>
                  <a:xfrm flipV="1">
                    <a:off x="607267" y="2085548"/>
                    <a:ext cx="241850" cy="1549"/>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87" name="直线连接符 386">
                    <a:extLst>
                      <a:ext uri="{FF2B5EF4-FFF2-40B4-BE49-F238E27FC236}">
                        <a16:creationId xmlns:a16="http://schemas.microsoft.com/office/drawing/2014/main" id="{FD64112A-A846-C354-EFC1-3A3EC062D98A}"/>
                      </a:ext>
                    </a:extLst>
                  </p:cNvPr>
                  <p:cNvCxnSpPr>
                    <a:cxnSpLocks/>
                  </p:cNvCxnSpPr>
                  <p:nvPr/>
                </p:nvCxnSpPr>
                <p:spPr>
                  <a:xfrm flipV="1">
                    <a:off x="500934" y="2084898"/>
                    <a:ext cx="108666" cy="143711"/>
                  </a:xfrm>
                  <a:prstGeom prst="line">
                    <a:avLst/>
                  </a:prstGeom>
                  <a:ln>
                    <a:prstDash val="sysDot"/>
                  </a:ln>
                </p:spPr>
                <p:style>
                  <a:lnRef idx="3">
                    <a:schemeClr val="accent2"/>
                  </a:lnRef>
                  <a:fillRef idx="0">
                    <a:schemeClr val="accent2"/>
                  </a:fillRef>
                  <a:effectRef idx="2">
                    <a:schemeClr val="accent2"/>
                  </a:effectRef>
                  <a:fontRef idx="minor">
                    <a:schemeClr val="tx1"/>
                  </a:fontRef>
                </p:style>
              </p:cxnSp>
            </p:grpSp>
            <p:grpSp>
              <p:nvGrpSpPr>
                <p:cNvPr id="416" name="组合 415">
                  <a:extLst>
                    <a:ext uri="{FF2B5EF4-FFF2-40B4-BE49-F238E27FC236}">
                      <a16:creationId xmlns:a16="http://schemas.microsoft.com/office/drawing/2014/main" id="{3B3EBF77-FBE7-B985-75A6-6701B88DF49F}"/>
                    </a:ext>
                  </a:extLst>
                </p:cNvPr>
                <p:cNvGrpSpPr/>
                <p:nvPr/>
              </p:nvGrpSpPr>
              <p:grpSpPr>
                <a:xfrm>
                  <a:off x="-22226" y="1775624"/>
                  <a:ext cx="3854456" cy="3492996"/>
                  <a:chOff x="84155" y="1560842"/>
                  <a:chExt cx="3854456" cy="3492996"/>
                </a:xfrm>
              </p:grpSpPr>
              <p:sp>
                <p:nvSpPr>
                  <p:cNvPr id="326" name="椭圆 325">
                    <a:extLst>
                      <a:ext uri="{FF2B5EF4-FFF2-40B4-BE49-F238E27FC236}">
                        <a16:creationId xmlns:a16="http://schemas.microsoft.com/office/drawing/2014/main" id="{7D812DEA-A0DC-9014-D483-9540C2BC9455}"/>
                      </a:ext>
                    </a:extLst>
                  </p:cNvPr>
                  <p:cNvSpPr/>
                  <p:nvPr/>
                </p:nvSpPr>
                <p:spPr>
                  <a:xfrm>
                    <a:off x="551827" y="2321189"/>
                    <a:ext cx="44870" cy="448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60" name="图片 359">
                    <a:extLst>
                      <a:ext uri="{FF2B5EF4-FFF2-40B4-BE49-F238E27FC236}">
                        <a16:creationId xmlns:a16="http://schemas.microsoft.com/office/drawing/2014/main" id="{7C8E9AAB-BF80-5D21-6074-E100118AC492}"/>
                      </a:ext>
                    </a:extLst>
                  </p:cNvPr>
                  <p:cNvPicPr>
                    <a:picLocks noChangeAspect="1"/>
                  </p:cNvPicPr>
                  <p:nvPr/>
                </p:nvPicPr>
                <p:blipFill>
                  <a:blip r:embed="rId4"/>
                  <a:stretch>
                    <a:fillRect/>
                  </a:stretch>
                </p:blipFill>
                <p:spPr>
                  <a:xfrm>
                    <a:off x="84155" y="1560842"/>
                    <a:ext cx="3507016" cy="3492996"/>
                  </a:xfrm>
                  <a:prstGeom prst="rect">
                    <a:avLst/>
                  </a:prstGeom>
                  <a:ln>
                    <a:noFill/>
                    <a:prstDash val="sysDash"/>
                  </a:ln>
                </p:spPr>
              </p:pic>
              <p:grpSp>
                <p:nvGrpSpPr>
                  <p:cNvPr id="388" name="组合 387">
                    <a:extLst>
                      <a:ext uri="{FF2B5EF4-FFF2-40B4-BE49-F238E27FC236}">
                        <a16:creationId xmlns:a16="http://schemas.microsoft.com/office/drawing/2014/main" id="{724E2919-7D48-9FD1-BEFB-EC4ADBF6CC5F}"/>
                      </a:ext>
                    </a:extLst>
                  </p:cNvPr>
                  <p:cNvGrpSpPr/>
                  <p:nvPr/>
                </p:nvGrpSpPr>
                <p:grpSpPr>
                  <a:xfrm>
                    <a:off x="1977534" y="3428674"/>
                    <a:ext cx="322656" cy="234610"/>
                    <a:chOff x="496624" y="2084898"/>
                    <a:chExt cx="353255" cy="333086"/>
                  </a:xfrm>
                </p:grpSpPr>
                <p:cxnSp>
                  <p:nvCxnSpPr>
                    <p:cNvPr id="389" name="直线连接符 388">
                      <a:extLst>
                        <a:ext uri="{FF2B5EF4-FFF2-40B4-BE49-F238E27FC236}">
                          <a16:creationId xmlns:a16="http://schemas.microsoft.com/office/drawing/2014/main" id="{056F4A38-62CF-0D6F-76AF-14846FA7ED78}"/>
                        </a:ext>
                      </a:extLst>
                    </p:cNvPr>
                    <p:cNvCxnSpPr>
                      <a:cxnSpLocks/>
                    </p:cNvCxnSpPr>
                    <p:nvPr/>
                  </p:nvCxnSpPr>
                  <p:spPr>
                    <a:xfrm flipV="1">
                      <a:off x="724451" y="2084898"/>
                      <a:ext cx="121787" cy="139464"/>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0" name="直线连接符 389">
                      <a:extLst>
                        <a:ext uri="{FF2B5EF4-FFF2-40B4-BE49-F238E27FC236}">
                          <a16:creationId xmlns:a16="http://schemas.microsoft.com/office/drawing/2014/main" id="{B6791638-4EBA-1360-13EA-1D02DD2CA973}"/>
                        </a:ext>
                      </a:extLst>
                    </p:cNvPr>
                    <p:cNvCxnSpPr>
                      <a:cxnSpLocks/>
                    </p:cNvCxnSpPr>
                    <p:nvPr/>
                  </p:nvCxnSpPr>
                  <p:spPr>
                    <a:xfrm>
                      <a:off x="719942" y="2220445"/>
                      <a:ext cx="0" cy="178535"/>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1" name="直线连接符 390">
                      <a:extLst>
                        <a:ext uri="{FF2B5EF4-FFF2-40B4-BE49-F238E27FC236}">
                          <a16:creationId xmlns:a16="http://schemas.microsoft.com/office/drawing/2014/main" id="{73543B5D-E0C6-2A31-BF06-ACA2E0307D80}"/>
                        </a:ext>
                      </a:extLst>
                    </p:cNvPr>
                    <p:cNvCxnSpPr>
                      <a:cxnSpLocks/>
                    </p:cNvCxnSpPr>
                    <p:nvPr/>
                  </p:nvCxnSpPr>
                  <p:spPr>
                    <a:xfrm flipV="1">
                      <a:off x="496624" y="2412940"/>
                      <a:ext cx="227827" cy="5044"/>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2" name="直线连接符 391">
                      <a:extLst>
                        <a:ext uri="{FF2B5EF4-FFF2-40B4-BE49-F238E27FC236}">
                          <a16:creationId xmlns:a16="http://schemas.microsoft.com/office/drawing/2014/main" id="{BEFB2D52-0317-A041-4995-165E2C899F6D}"/>
                        </a:ext>
                      </a:extLst>
                    </p:cNvPr>
                    <p:cNvCxnSpPr>
                      <a:cxnSpLocks/>
                    </p:cNvCxnSpPr>
                    <p:nvPr/>
                  </p:nvCxnSpPr>
                  <p:spPr>
                    <a:xfrm flipH="1">
                      <a:off x="846237" y="2084898"/>
                      <a:ext cx="1" cy="181888"/>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3" name="直线连接符 392">
                      <a:extLst>
                        <a:ext uri="{FF2B5EF4-FFF2-40B4-BE49-F238E27FC236}">
                          <a16:creationId xmlns:a16="http://schemas.microsoft.com/office/drawing/2014/main" id="{5EFA2A43-D85C-EA26-D83B-AAC9627F8686}"/>
                        </a:ext>
                      </a:extLst>
                    </p:cNvPr>
                    <p:cNvCxnSpPr>
                      <a:cxnSpLocks/>
                    </p:cNvCxnSpPr>
                    <p:nvPr/>
                  </p:nvCxnSpPr>
                  <p:spPr>
                    <a:xfrm>
                      <a:off x="501014" y="2223759"/>
                      <a:ext cx="227178" cy="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4" name="直线连接符 393">
                      <a:extLst>
                        <a:ext uri="{FF2B5EF4-FFF2-40B4-BE49-F238E27FC236}">
                          <a16:creationId xmlns:a16="http://schemas.microsoft.com/office/drawing/2014/main" id="{5B975B4F-7356-0E35-735B-CF3A5612A7A0}"/>
                        </a:ext>
                      </a:extLst>
                    </p:cNvPr>
                    <p:cNvCxnSpPr>
                      <a:cxnSpLocks/>
                    </p:cNvCxnSpPr>
                    <p:nvPr/>
                  </p:nvCxnSpPr>
                  <p:spPr>
                    <a:xfrm flipV="1">
                      <a:off x="719077" y="2266786"/>
                      <a:ext cx="130802" cy="143474"/>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5" name="直线连接符 394">
                      <a:extLst>
                        <a:ext uri="{FF2B5EF4-FFF2-40B4-BE49-F238E27FC236}">
                          <a16:creationId xmlns:a16="http://schemas.microsoft.com/office/drawing/2014/main" id="{290DFC9B-494F-B2D1-3139-EDC62E02FEB2}"/>
                        </a:ext>
                      </a:extLst>
                    </p:cNvPr>
                    <p:cNvCxnSpPr>
                      <a:cxnSpLocks/>
                    </p:cNvCxnSpPr>
                    <p:nvPr/>
                  </p:nvCxnSpPr>
                  <p:spPr>
                    <a:xfrm>
                      <a:off x="501300" y="2223758"/>
                      <a:ext cx="0" cy="186501"/>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6" name="直线连接符 395">
                      <a:extLst>
                        <a:ext uri="{FF2B5EF4-FFF2-40B4-BE49-F238E27FC236}">
                          <a16:creationId xmlns:a16="http://schemas.microsoft.com/office/drawing/2014/main" id="{EC803A94-94EF-7815-B27E-8CA0D9F6B1EE}"/>
                        </a:ext>
                      </a:extLst>
                    </p:cNvPr>
                    <p:cNvCxnSpPr>
                      <a:cxnSpLocks/>
                    </p:cNvCxnSpPr>
                    <p:nvPr/>
                  </p:nvCxnSpPr>
                  <p:spPr>
                    <a:xfrm flipV="1">
                      <a:off x="607267" y="2085548"/>
                      <a:ext cx="241850" cy="1549"/>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397" name="直线连接符 396">
                      <a:extLst>
                        <a:ext uri="{FF2B5EF4-FFF2-40B4-BE49-F238E27FC236}">
                          <a16:creationId xmlns:a16="http://schemas.microsoft.com/office/drawing/2014/main" id="{B3791165-AC77-0695-8D98-77C50AA7CF77}"/>
                        </a:ext>
                      </a:extLst>
                    </p:cNvPr>
                    <p:cNvCxnSpPr>
                      <a:cxnSpLocks/>
                    </p:cNvCxnSpPr>
                    <p:nvPr/>
                  </p:nvCxnSpPr>
                  <p:spPr>
                    <a:xfrm flipV="1">
                      <a:off x="500934" y="2084898"/>
                      <a:ext cx="108666" cy="143711"/>
                    </a:xfrm>
                    <a:prstGeom prst="line">
                      <a:avLst/>
                    </a:prstGeom>
                    <a:ln>
                      <a:prstDash val="sysDot"/>
                    </a:ln>
                  </p:spPr>
                  <p:style>
                    <a:lnRef idx="3">
                      <a:schemeClr val="accent2"/>
                    </a:lnRef>
                    <a:fillRef idx="0">
                      <a:schemeClr val="accent2"/>
                    </a:fillRef>
                    <a:effectRef idx="2">
                      <a:schemeClr val="accent2"/>
                    </a:effectRef>
                    <a:fontRef idx="minor">
                      <a:schemeClr val="tx1"/>
                    </a:fontRef>
                  </p:style>
                </p:cxnSp>
              </p:grpSp>
              <p:sp>
                <p:nvSpPr>
                  <p:cNvPr id="411" name="右箭头 410">
                    <a:extLst>
                      <a:ext uri="{FF2B5EF4-FFF2-40B4-BE49-F238E27FC236}">
                        <a16:creationId xmlns:a16="http://schemas.microsoft.com/office/drawing/2014/main" id="{5183DEA7-691F-69C9-300A-AD145220B058}"/>
                      </a:ext>
                    </a:extLst>
                  </p:cNvPr>
                  <p:cNvSpPr/>
                  <p:nvPr/>
                </p:nvSpPr>
                <p:spPr>
                  <a:xfrm>
                    <a:off x="3598705" y="3246580"/>
                    <a:ext cx="339906" cy="121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4" name="文本框 413">
                    <a:extLst>
                      <a:ext uri="{FF2B5EF4-FFF2-40B4-BE49-F238E27FC236}">
                        <a16:creationId xmlns:a16="http://schemas.microsoft.com/office/drawing/2014/main" id="{CC816FFF-92D7-8DB7-C3CA-2EEA4A5065C3}"/>
                      </a:ext>
                    </a:extLst>
                  </p:cNvPr>
                  <p:cNvSpPr txBox="1"/>
                  <p:nvPr/>
                </p:nvSpPr>
                <p:spPr>
                  <a:xfrm>
                    <a:off x="2018273" y="3149341"/>
                    <a:ext cx="463324" cy="276999"/>
                  </a:xfrm>
                  <a:prstGeom prst="rect">
                    <a:avLst/>
                  </a:prstGeom>
                  <a:noFill/>
                </p:spPr>
                <p:txBody>
                  <a:bodyPr wrap="square" rtlCol="0">
                    <a:spAutoFit/>
                  </a:bodyPr>
                  <a:lstStyle/>
                  <a:p>
                    <a:r>
                      <a:rPr kumimoji="1" lang="en-US" altLang="zh-CN" sz="1200" b="1" dirty="0">
                        <a:solidFill>
                          <a:schemeClr val="accent2"/>
                        </a:solidFill>
                      </a:rPr>
                      <a:t>C</a:t>
                    </a:r>
                    <a:r>
                      <a:rPr kumimoji="1" lang="en-US" altLang="zh-CN" sz="1200" b="1" baseline="-25000" dirty="0">
                        <a:solidFill>
                          <a:schemeClr val="accent2"/>
                        </a:solidFill>
                      </a:rPr>
                      <a:t>1</a:t>
                    </a:r>
                    <a:endParaRPr kumimoji="1" lang="zh-CN" altLang="en-US" sz="1200" b="1" dirty="0">
                      <a:solidFill>
                        <a:schemeClr val="accent2"/>
                      </a:solidFill>
                    </a:endParaRPr>
                  </a:p>
                </p:txBody>
              </p:sp>
            </p:grpSp>
          </p:grpSp>
          <p:sp>
            <p:nvSpPr>
              <p:cNvPr id="415" name="文本框 414">
                <a:extLst>
                  <a:ext uri="{FF2B5EF4-FFF2-40B4-BE49-F238E27FC236}">
                    <a16:creationId xmlns:a16="http://schemas.microsoft.com/office/drawing/2014/main" id="{19346969-C827-86BA-D99C-CBF190D964A1}"/>
                  </a:ext>
                </a:extLst>
              </p:cNvPr>
              <p:cNvSpPr txBox="1"/>
              <p:nvPr/>
            </p:nvSpPr>
            <p:spPr>
              <a:xfrm>
                <a:off x="5597171" y="3365854"/>
                <a:ext cx="463324" cy="276999"/>
              </a:xfrm>
              <a:prstGeom prst="rect">
                <a:avLst/>
              </a:prstGeom>
              <a:noFill/>
            </p:spPr>
            <p:txBody>
              <a:bodyPr wrap="square" rtlCol="0">
                <a:spAutoFit/>
              </a:bodyPr>
              <a:lstStyle/>
              <a:p>
                <a:r>
                  <a:rPr kumimoji="1" lang="en-US" altLang="zh-CN" sz="1200" b="1" dirty="0">
                    <a:solidFill>
                      <a:schemeClr val="accent2"/>
                    </a:solidFill>
                  </a:rPr>
                  <a:t>C</a:t>
                </a:r>
                <a:r>
                  <a:rPr kumimoji="1" lang="en-US" altLang="zh-CN" sz="1200" b="1" baseline="-25000" dirty="0">
                    <a:solidFill>
                      <a:schemeClr val="accent2"/>
                    </a:solidFill>
                  </a:rPr>
                  <a:t>1</a:t>
                </a:r>
                <a:endParaRPr kumimoji="1" lang="zh-CN" altLang="en-US" sz="1200" b="1" dirty="0">
                  <a:solidFill>
                    <a:schemeClr val="accent2"/>
                  </a:solidFill>
                </a:endParaRPr>
              </a:p>
            </p:txBody>
          </p:sp>
        </p:grpSp>
        <p:sp>
          <p:nvSpPr>
            <p:cNvPr id="4" name="文本框 3">
              <a:extLst>
                <a:ext uri="{FF2B5EF4-FFF2-40B4-BE49-F238E27FC236}">
                  <a16:creationId xmlns:a16="http://schemas.microsoft.com/office/drawing/2014/main" id="{12DEC673-BBF9-EBBB-A0BB-622C0789FBE1}"/>
                </a:ext>
              </a:extLst>
            </p:cNvPr>
            <p:cNvSpPr txBox="1"/>
            <p:nvPr/>
          </p:nvSpPr>
          <p:spPr>
            <a:xfrm>
              <a:off x="406399" y="1222288"/>
              <a:ext cx="5926667" cy="338554"/>
            </a:xfrm>
            <a:prstGeom prst="rect">
              <a:avLst/>
            </a:prstGeom>
            <a:noFill/>
          </p:spPr>
          <p:txBody>
            <a:bodyPr wrap="square" rtlCol="0">
              <a:spAutoFit/>
            </a:bodyPr>
            <a:lstStyle/>
            <a:p>
              <a:pPr marL="285750" indent="-285750">
                <a:buFont typeface="Wingdings" pitchFamily="2" charset="2"/>
                <a:buChar char="u"/>
              </a:pPr>
              <a:r>
                <a:rPr kumimoji="1" lang="zh-CN" altLang="en-US" sz="1600" dirty="0"/>
                <a:t>从绘图角度突出本文的创新点</a:t>
              </a:r>
            </a:p>
          </p:txBody>
        </p:sp>
      </p:grpSp>
      <p:grpSp>
        <p:nvGrpSpPr>
          <p:cNvPr id="18" name="组合 17">
            <a:extLst>
              <a:ext uri="{FF2B5EF4-FFF2-40B4-BE49-F238E27FC236}">
                <a16:creationId xmlns:a16="http://schemas.microsoft.com/office/drawing/2014/main" id="{F05C2C6C-2060-31BA-3441-E5E780AD9272}"/>
              </a:ext>
            </a:extLst>
          </p:cNvPr>
          <p:cNvGrpSpPr/>
          <p:nvPr/>
        </p:nvGrpSpPr>
        <p:grpSpPr>
          <a:xfrm>
            <a:off x="8434028" y="2030137"/>
            <a:ext cx="1488159" cy="1107824"/>
            <a:chOff x="8434028" y="2030137"/>
            <a:chExt cx="1488159" cy="1107824"/>
          </a:xfrm>
        </p:grpSpPr>
        <p:sp>
          <p:nvSpPr>
            <p:cNvPr id="418" name="右箭头 417">
              <a:extLst>
                <a:ext uri="{FF2B5EF4-FFF2-40B4-BE49-F238E27FC236}">
                  <a16:creationId xmlns:a16="http://schemas.microsoft.com/office/drawing/2014/main" id="{1050CA6B-7539-04A8-5DCF-6D863624DB39}"/>
                </a:ext>
              </a:extLst>
            </p:cNvPr>
            <p:cNvSpPr/>
            <p:nvPr/>
          </p:nvSpPr>
          <p:spPr>
            <a:xfrm>
              <a:off x="8434028" y="2641523"/>
              <a:ext cx="188210" cy="104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
              <a:extLst>
                <a:ext uri="{FF2B5EF4-FFF2-40B4-BE49-F238E27FC236}">
                  <a16:creationId xmlns:a16="http://schemas.microsoft.com/office/drawing/2014/main" id="{BC71CF41-BBA6-EDF1-35C9-92AC5AE720F2}"/>
                </a:ext>
              </a:extLst>
            </p:cNvPr>
            <p:cNvGrpSpPr/>
            <p:nvPr/>
          </p:nvGrpSpPr>
          <p:grpSpPr>
            <a:xfrm>
              <a:off x="8697556" y="2030137"/>
              <a:ext cx="1224631" cy="1107824"/>
              <a:chOff x="8697556" y="2030137"/>
              <a:chExt cx="1224631" cy="1107824"/>
            </a:xfrm>
          </p:grpSpPr>
          <p:sp>
            <p:nvSpPr>
              <p:cNvPr id="480" name="文本框 479">
                <a:extLst>
                  <a:ext uri="{FF2B5EF4-FFF2-40B4-BE49-F238E27FC236}">
                    <a16:creationId xmlns:a16="http://schemas.microsoft.com/office/drawing/2014/main" id="{58399316-0063-53AA-4971-1AFB4B2F6B83}"/>
                  </a:ext>
                </a:extLst>
              </p:cNvPr>
              <p:cNvSpPr txBox="1"/>
              <p:nvPr/>
            </p:nvSpPr>
            <p:spPr>
              <a:xfrm>
                <a:off x="8924660" y="2030137"/>
                <a:ext cx="997527" cy="276999"/>
              </a:xfrm>
              <a:prstGeom prst="rect">
                <a:avLst/>
              </a:prstGeom>
              <a:noFill/>
            </p:spPr>
            <p:txBody>
              <a:bodyPr wrap="square" rtlCol="0">
                <a:spAutoFit/>
              </a:bodyPr>
              <a:lstStyle/>
              <a:p>
                <a:r>
                  <a:rPr kumimoji="1" lang="en-US" altLang="zh-CN" sz="1200" dirty="0"/>
                  <a:t>PSF1</a:t>
                </a:r>
                <a:r>
                  <a:rPr kumimoji="1" lang="zh-CN" altLang="en-US" sz="1200" dirty="0"/>
                  <a:t> </a:t>
                </a:r>
                <a:r>
                  <a:rPr kumimoji="1" lang="en-US" altLang="zh-CN" sz="1200" dirty="0"/>
                  <a:t>Filter</a:t>
                </a:r>
                <a:endParaRPr kumimoji="1" lang="zh-CN" altLang="en-US" sz="1200" dirty="0"/>
              </a:p>
            </p:txBody>
          </p:sp>
          <p:pic>
            <p:nvPicPr>
              <p:cNvPr id="493" name="图片 492">
                <a:extLst>
                  <a:ext uri="{FF2B5EF4-FFF2-40B4-BE49-F238E27FC236}">
                    <a16:creationId xmlns:a16="http://schemas.microsoft.com/office/drawing/2014/main" id="{CF13A101-ACC4-746A-E179-9AD87CB91437}"/>
                  </a:ext>
                </a:extLst>
              </p:cNvPr>
              <p:cNvPicPr>
                <a:picLocks noChangeAspect="1"/>
              </p:cNvPicPr>
              <p:nvPr/>
            </p:nvPicPr>
            <p:blipFill>
              <a:blip r:embed="rId5"/>
              <a:stretch>
                <a:fillRect/>
              </a:stretch>
            </p:blipFill>
            <p:spPr>
              <a:xfrm>
                <a:off x="8697556" y="2228359"/>
                <a:ext cx="1099406" cy="909602"/>
              </a:xfrm>
              <a:prstGeom prst="rect">
                <a:avLst/>
              </a:prstGeom>
            </p:spPr>
          </p:pic>
        </p:grpSp>
      </p:grpSp>
      <p:grpSp>
        <p:nvGrpSpPr>
          <p:cNvPr id="12" name="组合 11">
            <a:extLst>
              <a:ext uri="{FF2B5EF4-FFF2-40B4-BE49-F238E27FC236}">
                <a16:creationId xmlns:a16="http://schemas.microsoft.com/office/drawing/2014/main" id="{0FD40314-F433-ADE4-1CCC-80D5FE0989E9}"/>
              </a:ext>
            </a:extLst>
          </p:cNvPr>
          <p:cNvGrpSpPr/>
          <p:nvPr/>
        </p:nvGrpSpPr>
        <p:grpSpPr>
          <a:xfrm>
            <a:off x="8471432" y="3750961"/>
            <a:ext cx="1524505" cy="1085349"/>
            <a:chOff x="8471432" y="3750961"/>
            <a:chExt cx="1524505" cy="1085349"/>
          </a:xfrm>
        </p:grpSpPr>
        <p:sp>
          <p:nvSpPr>
            <p:cNvPr id="560" name="右箭头 559">
              <a:extLst>
                <a:ext uri="{FF2B5EF4-FFF2-40B4-BE49-F238E27FC236}">
                  <a16:creationId xmlns:a16="http://schemas.microsoft.com/office/drawing/2014/main" id="{0FA99B17-8E3F-9A8C-C3E1-E6B40207D82E}"/>
                </a:ext>
              </a:extLst>
            </p:cNvPr>
            <p:cNvSpPr/>
            <p:nvPr/>
          </p:nvSpPr>
          <p:spPr>
            <a:xfrm>
              <a:off x="8471432" y="4291660"/>
              <a:ext cx="188210" cy="104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2" name="文本框 561">
              <a:extLst>
                <a:ext uri="{FF2B5EF4-FFF2-40B4-BE49-F238E27FC236}">
                  <a16:creationId xmlns:a16="http://schemas.microsoft.com/office/drawing/2014/main" id="{15AE3C64-093D-F48C-E1AB-20C69F837A02}"/>
                </a:ext>
              </a:extLst>
            </p:cNvPr>
            <p:cNvSpPr txBox="1"/>
            <p:nvPr/>
          </p:nvSpPr>
          <p:spPr>
            <a:xfrm>
              <a:off x="8548074" y="3750961"/>
              <a:ext cx="1447863" cy="276999"/>
            </a:xfrm>
            <a:prstGeom prst="rect">
              <a:avLst/>
            </a:prstGeom>
            <a:noFill/>
          </p:spPr>
          <p:txBody>
            <a:bodyPr wrap="square" rtlCol="0">
              <a:spAutoFit/>
            </a:bodyPr>
            <a:lstStyle/>
            <a:p>
              <a:r>
                <a:rPr kumimoji="1" lang="en-US" altLang="zh-CN" sz="1200" dirty="0"/>
                <a:t>Interpolated</a:t>
              </a:r>
              <a:r>
                <a:rPr kumimoji="1" lang="zh-CN" altLang="en-US" sz="1200" dirty="0"/>
                <a:t> </a:t>
              </a:r>
              <a:r>
                <a:rPr kumimoji="1" lang="en-US" altLang="zh-CN" sz="1200" dirty="0"/>
                <a:t>Filter</a:t>
              </a:r>
              <a:endParaRPr kumimoji="1" lang="zh-CN" altLang="en-US" sz="1200" dirty="0"/>
            </a:p>
          </p:txBody>
        </p:sp>
        <p:pic>
          <p:nvPicPr>
            <p:cNvPr id="578" name="图片 577">
              <a:extLst>
                <a:ext uri="{FF2B5EF4-FFF2-40B4-BE49-F238E27FC236}">
                  <a16:creationId xmlns:a16="http://schemas.microsoft.com/office/drawing/2014/main" id="{E17097EA-B16C-DFA6-4C33-FF4D45CC9A88}"/>
                </a:ext>
              </a:extLst>
            </p:cNvPr>
            <p:cNvPicPr>
              <a:picLocks noChangeAspect="1"/>
            </p:cNvPicPr>
            <p:nvPr/>
          </p:nvPicPr>
          <p:blipFill>
            <a:blip r:embed="rId6"/>
            <a:stretch>
              <a:fillRect/>
            </a:stretch>
          </p:blipFill>
          <p:spPr>
            <a:xfrm>
              <a:off x="8688406" y="3970342"/>
              <a:ext cx="1097761" cy="865968"/>
            </a:xfrm>
            <a:prstGeom prst="rect">
              <a:avLst/>
            </a:prstGeom>
          </p:spPr>
        </p:pic>
      </p:grpSp>
      <p:grpSp>
        <p:nvGrpSpPr>
          <p:cNvPr id="626" name="组合 625">
            <a:extLst>
              <a:ext uri="{FF2B5EF4-FFF2-40B4-BE49-F238E27FC236}">
                <a16:creationId xmlns:a16="http://schemas.microsoft.com/office/drawing/2014/main" id="{6079BFC9-F7EA-4208-5D43-5C3605E12F5A}"/>
              </a:ext>
            </a:extLst>
          </p:cNvPr>
          <p:cNvGrpSpPr/>
          <p:nvPr/>
        </p:nvGrpSpPr>
        <p:grpSpPr>
          <a:xfrm>
            <a:off x="9847036" y="1027177"/>
            <a:ext cx="2264997" cy="1604780"/>
            <a:chOff x="9847036" y="1027177"/>
            <a:chExt cx="2264997" cy="1604780"/>
          </a:xfrm>
        </p:grpSpPr>
        <p:pic>
          <p:nvPicPr>
            <p:cNvPr id="506" name="图片 505">
              <a:extLst>
                <a:ext uri="{FF2B5EF4-FFF2-40B4-BE49-F238E27FC236}">
                  <a16:creationId xmlns:a16="http://schemas.microsoft.com/office/drawing/2014/main" id="{A9329944-7BDF-E021-DE21-DB922ACF33B1}"/>
                </a:ext>
              </a:extLst>
            </p:cNvPr>
            <p:cNvPicPr>
              <a:picLocks noChangeAspect="1"/>
            </p:cNvPicPr>
            <p:nvPr/>
          </p:nvPicPr>
          <p:blipFill>
            <a:blip r:embed="rId7"/>
            <a:stretch>
              <a:fillRect/>
            </a:stretch>
          </p:blipFill>
          <p:spPr>
            <a:xfrm>
              <a:off x="11844711" y="1027177"/>
              <a:ext cx="267322" cy="1604780"/>
            </a:xfrm>
            <a:prstGeom prst="rect">
              <a:avLst/>
            </a:prstGeom>
          </p:spPr>
        </p:pic>
        <p:grpSp>
          <p:nvGrpSpPr>
            <p:cNvPr id="601" name="组合 600">
              <a:extLst>
                <a:ext uri="{FF2B5EF4-FFF2-40B4-BE49-F238E27FC236}">
                  <a16:creationId xmlns:a16="http://schemas.microsoft.com/office/drawing/2014/main" id="{E1899254-5EBF-7C0F-3437-1A9F7B0146B4}"/>
                </a:ext>
              </a:extLst>
            </p:cNvPr>
            <p:cNvGrpSpPr/>
            <p:nvPr/>
          </p:nvGrpSpPr>
          <p:grpSpPr>
            <a:xfrm>
              <a:off x="9847036" y="1151830"/>
              <a:ext cx="1955899" cy="1462020"/>
              <a:chOff x="346192" y="2927601"/>
              <a:chExt cx="3005053" cy="2613802"/>
            </a:xfrm>
          </p:grpSpPr>
          <p:pic>
            <p:nvPicPr>
              <p:cNvPr id="602" name="图片 601">
                <a:extLst>
                  <a:ext uri="{FF2B5EF4-FFF2-40B4-BE49-F238E27FC236}">
                    <a16:creationId xmlns:a16="http://schemas.microsoft.com/office/drawing/2014/main" id="{767246DF-1979-F867-9079-84FD816B9947}"/>
                  </a:ext>
                </a:extLst>
              </p:cNvPr>
              <p:cNvPicPr>
                <a:picLocks noChangeAspect="1"/>
              </p:cNvPicPr>
              <p:nvPr/>
            </p:nvPicPr>
            <p:blipFill rotWithShape="1">
              <a:blip r:embed="rId8"/>
              <a:srcRect t="7079" r="7750"/>
              <a:stretch/>
            </p:blipFill>
            <p:spPr>
              <a:xfrm>
                <a:off x="346192" y="3763995"/>
                <a:ext cx="1852181" cy="1777408"/>
              </a:xfrm>
              <a:prstGeom prst="rect">
                <a:avLst/>
              </a:prstGeom>
            </p:spPr>
          </p:pic>
          <p:pic>
            <p:nvPicPr>
              <p:cNvPr id="603" name="图片 602">
                <a:extLst>
                  <a:ext uri="{FF2B5EF4-FFF2-40B4-BE49-F238E27FC236}">
                    <a16:creationId xmlns:a16="http://schemas.microsoft.com/office/drawing/2014/main" id="{46977BAE-2BCB-6D15-78CC-7860FB910459}"/>
                  </a:ext>
                </a:extLst>
              </p:cNvPr>
              <p:cNvPicPr>
                <a:picLocks noChangeAspect="1"/>
              </p:cNvPicPr>
              <p:nvPr/>
            </p:nvPicPr>
            <p:blipFill>
              <a:blip r:embed="rId9"/>
              <a:stretch>
                <a:fillRect/>
              </a:stretch>
            </p:blipFill>
            <p:spPr>
              <a:xfrm>
                <a:off x="346192" y="2927601"/>
                <a:ext cx="1823922" cy="816241"/>
              </a:xfrm>
              <a:prstGeom prst="rect">
                <a:avLst/>
              </a:prstGeom>
            </p:spPr>
          </p:pic>
          <p:pic>
            <p:nvPicPr>
              <p:cNvPr id="604" name="图片 603">
                <a:extLst>
                  <a:ext uri="{FF2B5EF4-FFF2-40B4-BE49-F238E27FC236}">
                    <a16:creationId xmlns:a16="http://schemas.microsoft.com/office/drawing/2014/main" id="{035B3351-D8D6-CF9E-B4F9-BDEB507E5215}"/>
                  </a:ext>
                </a:extLst>
              </p:cNvPr>
              <p:cNvPicPr>
                <a:picLocks noChangeAspect="1"/>
              </p:cNvPicPr>
              <p:nvPr/>
            </p:nvPicPr>
            <p:blipFill>
              <a:blip r:embed="rId10"/>
              <a:stretch>
                <a:fillRect/>
              </a:stretch>
            </p:blipFill>
            <p:spPr>
              <a:xfrm>
                <a:off x="2182864" y="3771899"/>
                <a:ext cx="1168381" cy="1761600"/>
              </a:xfrm>
              <a:prstGeom prst="rect">
                <a:avLst/>
              </a:prstGeom>
            </p:spPr>
          </p:pic>
        </p:grpSp>
        <p:cxnSp>
          <p:nvCxnSpPr>
            <p:cNvPr id="585" name="直线连接符 584">
              <a:extLst>
                <a:ext uri="{FF2B5EF4-FFF2-40B4-BE49-F238E27FC236}">
                  <a16:creationId xmlns:a16="http://schemas.microsoft.com/office/drawing/2014/main" id="{B8B78566-72D8-25AC-AC9B-C27FA52BEEFC}"/>
                </a:ext>
              </a:extLst>
            </p:cNvPr>
            <p:cNvCxnSpPr>
              <a:cxnSpLocks/>
            </p:cNvCxnSpPr>
            <p:nvPr/>
          </p:nvCxnSpPr>
          <p:spPr>
            <a:xfrm>
              <a:off x="9973661" y="2030137"/>
              <a:ext cx="106051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7" name="直线连接符 596">
              <a:extLst>
                <a:ext uri="{FF2B5EF4-FFF2-40B4-BE49-F238E27FC236}">
                  <a16:creationId xmlns:a16="http://schemas.microsoft.com/office/drawing/2014/main" id="{375CB76B-6B18-D94D-66F6-8BEC9C24EB29}"/>
                </a:ext>
              </a:extLst>
            </p:cNvPr>
            <p:cNvCxnSpPr>
              <a:cxnSpLocks/>
            </p:cNvCxnSpPr>
            <p:nvPr/>
          </p:nvCxnSpPr>
          <p:spPr>
            <a:xfrm>
              <a:off x="10520136" y="1151829"/>
              <a:ext cx="0" cy="45656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9" name="直线连接符 618">
              <a:extLst>
                <a:ext uri="{FF2B5EF4-FFF2-40B4-BE49-F238E27FC236}">
                  <a16:creationId xmlns:a16="http://schemas.microsoft.com/office/drawing/2014/main" id="{70C5C435-3EBC-9672-7774-134DC793B286}"/>
                </a:ext>
              </a:extLst>
            </p:cNvPr>
            <p:cNvCxnSpPr>
              <a:cxnSpLocks/>
            </p:cNvCxnSpPr>
            <p:nvPr/>
          </p:nvCxnSpPr>
          <p:spPr>
            <a:xfrm>
              <a:off x="11421845" y="1619664"/>
              <a:ext cx="0" cy="81391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26BBF32A-9325-0B0B-B713-28520D90E499}"/>
              </a:ext>
            </a:extLst>
          </p:cNvPr>
          <p:cNvGrpSpPr/>
          <p:nvPr/>
        </p:nvGrpSpPr>
        <p:grpSpPr>
          <a:xfrm>
            <a:off x="9888324" y="2751763"/>
            <a:ext cx="2212686" cy="1572472"/>
            <a:chOff x="9888324" y="2751763"/>
            <a:chExt cx="2212686" cy="1572472"/>
          </a:xfrm>
        </p:grpSpPr>
        <p:pic>
          <p:nvPicPr>
            <p:cNvPr id="540" name="图片 539">
              <a:extLst>
                <a:ext uri="{FF2B5EF4-FFF2-40B4-BE49-F238E27FC236}">
                  <a16:creationId xmlns:a16="http://schemas.microsoft.com/office/drawing/2014/main" id="{04A7B306-0420-4AE7-F55C-9CC5412E883C}"/>
                </a:ext>
              </a:extLst>
            </p:cNvPr>
            <p:cNvPicPr>
              <a:picLocks noChangeAspect="1"/>
            </p:cNvPicPr>
            <p:nvPr/>
          </p:nvPicPr>
          <p:blipFill>
            <a:blip r:embed="rId7"/>
            <a:stretch>
              <a:fillRect/>
            </a:stretch>
          </p:blipFill>
          <p:spPr>
            <a:xfrm>
              <a:off x="11844711" y="2751763"/>
              <a:ext cx="256299" cy="1538609"/>
            </a:xfrm>
            <a:prstGeom prst="rect">
              <a:avLst/>
            </a:prstGeom>
          </p:spPr>
        </p:pic>
        <p:grpSp>
          <p:nvGrpSpPr>
            <p:cNvPr id="624" name="组合 623">
              <a:extLst>
                <a:ext uri="{FF2B5EF4-FFF2-40B4-BE49-F238E27FC236}">
                  <a16:creationId xmlns:a16="http://schemas.microsoft.com/office/drawing/2014/main" id="{1AE74875-7290-080D-0FFF-A34BA02302AB}"/>
                </a:ext>
              </a:extLst>
            </p:cNvPr>
            <p:cNvGrpSpPr/>
            <p:nvPr/>
          </p:nvGrpSpPr>
          <p:grpSpPr>
            <a:xfrm>
              <a:off x="9888324" y="2871690"/>
              <a:ext cx="1948772" cy="1452545"/>
              <a:chOff x="9888324" y="2871690"/>
              <a:chExt cx="1948772" cy="1452545"/>
            </a:xfrm>
          </p:grpSpPr>
          <p:grpSp>
            <p:nvGrpSpPr>
              <p:cNvPr id="498" name="组合 497">
                <a:extLst>
                  <a:ext uri="{FF2B5EF4-FFF2-40B4-BE49-F238E27FC236}">
                    <a16:creationId xmlns:a16="http://schemas.microsoft.com/office/drawing/2014/main" id="{AAF245E6-8E39-9DE7-2623-3C2CC36844C3}"/>
                  </a:ext>
                </a:extLst>
              </p:cNvPr>
              <p:cNvGrpSpPr>
                <a:grpSpLocks noChangeAspect="1"/>
              </p:cNvGrpSpPr>
              <p:nvPr/>
            </p:nvGrpSpPr>
            <p:grpSpPr>
              <a:xfrm>
                <a:off x="9888324" y="2871690"/>
                <a:ext cx="1948772" cy="1452545"/>
                <a:chOff x="3791656" y="4152909"/>
                <a:chExt cx="2795463" cy="1932917"/>
              </a:xfrm>
            </p:grpSpPr>
            <p:pic>
              <p:nvPicPr>
                <p:cNvPr id="499" name="图片 498">
                  <a:extLst>
                    <a:ext uri="{FF2B5EF4-FFF2-40B4-BE49-F238E27FC236}">
                      <a16:creationId xmlns:a16="http://schemas.microsoft.com/office/drawing/2014/main" id="{D7B4B11B-1C78-1889-7610-3429DEBAE56E}"/>
                    </a:ext>
                  </a:extLst>
                </p:cNvPr>
                <p:cNvPicPr>
                  <a:picLocks noChangeAspect="1"/>
                </p:cNvPicPr>
                <p:nvPr/>
              </p:nvPicPr>
              <p:blipFill rotWithShape="1">
                <a:blip r:embed="rId11"/>
                <a:srcRect t="7087" r="9385"/>
                <a:stretch/>
              </p:blipFill>
              <p:spPr>
                <a:xfrm>
                  <a:off x="3791656" y="4770453"/>
                  <a:ext cx="1812637" cy="1315371"/>
                </a:xfrm>
                <a:prstGeom prst="rect">
                  <a:avLst/>
                </a:prstGeom>
              </p:spPr>
            </p:pic>
            <p:pic>
              <p:nvPicPr>
                <p:cNvPr id="500" name="图片 499">
                  <a:extLst>
                    <a:ext uri="{FF2B5EF4-FFF2-40B4-BE49-F238E27FC236}">
                      <a16:creationId xmlns:a16="http://schemas.microsoft.com/office/drawing/2014/main" id="{8A4AE844-5E8E-30CD-5149-4BD780EBDB2A}"/>
                    </a:ext>
                  </a:extLst>
                </p:cNvPr>
                <p:cNvPicPr>
                  <a:picLocks noChangeAspect="1"/>
                </p:cNvPicPr>
                <p:nvPr/>
              </p:nvPicPr>
              <p:blipFill>
                <a:blip r:embed="rId12"/>
                <a:stretch>
                  <a:fillRect/>
                </a:stretch>
              </p:blipFill>
              <p:spPr>
                <a:xfrm>
                  <a:off x="5616273" y="4770455"/>
                  <a:ext cx="970846" cy="1315371"/>
                </a:xfrm>
                <a:prstGeom prst="rect">
                  <a:avLst/>
                </a:prstGeom>
              </p:spPr>
            </p:pic>
            <p:pic>
              <p:nvPicPr>
                <p:cNvPr id="501" name="图片 500">
                  <a:extLst>
                    <a:ext uri="{FF2B5EF4-FFF2-40B4-BE49-F238E27FC236}">
                      <a16:creationId xmlns:a16="http://schemas.microsoft.com/office/drawing/2014/main" id="{037D5778-28C2-2C5D-31CE-C21AE2BEC711}"/>
                    </a:ext>
                  </a:extLst>
                </p:cNvPr>
                <p:cNvPicPr>
                  <a:picLocks noChangeAspect="1"/>
                </p:cNvPicPr>
                <p:nvPr/>
              </p:nvPicPr>
              <p:blipFill>
                <a:blip r:embed="rId13"/>
                <a:stretch>
                  <a:fillRect/>
                </a:stretch>
              </p:blipFill>
              <p:spPr>
                <a:xfrm>
                  <a:off x="3813106" y="4152909"/>
                  <a:ext cx="1783941" cy="611519"/>
                </a:xfrm>
                <a:prstGeom prst="rect">
                  <a:avLst/>
                </a:prstGeom>
              </p:spPr>
            </p:pic>
          </p:grpSp>
          <p:cxnSp>
            <p:nvCxnSpPr>
              <p:cNvPr id="594" name="直线连接符 593">
                <a:extLst>
                  <a:ext uri="{FF2B5EF4-FFF2-40B4-BE49-F238E27FC236}">
                    <a16:creationId xmlns:a16="http://schemas.microsoft.com/office/drawing/2014/main" id="{3ED16A50-7158-D108-2DB8-29682BB8B8FE}"/>
                  </a:ext>
                </a:extLst>
              </p:cNvPr>
              <p:cNvCxnSpPr>
                <a:cxnSpLocks/>
              </p:cNvCxnSpPr>
              <p:nvPr/>
            </p:nvCxnSpPr>
            <p:spPr>
              <a:xfrm>
                <a:off x="10075151" y="3750961"/>
                <a:ext cx="108514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7" name="直线连接符 616">
                <a:extLst>
                  <a:ext uri="{FF2B5EF4-FFF2-40B4-BE49-F238E27FC236}">
                    <a16:creationId xmlns:a16="http://schemas.microsoft.com/office/drawing/2014/main" id="{AA458269-C242-7400-5A97-E6A7C2E5C2A0}"/>
                  </a:ext>
                </a:extLst>
              </p:cNvPr>
              <p:cNvCxnSpPr>
                <a:cxnSpLocks/>
              </p:cNvCxnSpPr>
              <p:nvPr/>
            </p:nvCxnSpPr>
            <p:spPr>
              <a:xfrm>
                <a:off x="10603118" y="2879200"/>
                <a:ext cx="0" cy="45656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1" name="直线连接符 620">
                <a:extLst>
                  <a:ext uri="{FF2B5EF4-FFF2-40B4-BE49-F238E27FC236}">
                    <a16:creationId xmlns:a16="http://schemas.microsoft.com/office/drawing/2014/main" id="{CAB23C25-B739-704F-0BF9-1C9549633326}"/>
                  </a:ext>
                </a:extLst>
              </p:cNvPr>
              <p:cNvCxnSpPr>
                <a:cxnSpLocks/>
              </p:cNvCxnSpPr>
              <p:nvPr/>
            </p:nvCxnSpPr>
            <p:spPr>
              <a:xfrm>
                <a:off x="11498698" y="3335761"/>
                <a:ext cx="0" cy="8139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23" name="组合 622">
            <a:extLst>
              <a:ext uri="{FF2B5EF4-FFF2-40B4-BE49-F238E27FC236}">
                <a16:creationId xmlns:a16="http://schemas.microsoft.com/office/drawing/2014/main" id="{D3B70E9D-BE50-3AA6-8053-BC102766D413}"/>
              </a:ext>
            </a:extLst>
          </p:cNvPr>
          <p:cNvGrpSpPr/>
          <p:nvPr/>
        </p:nvGrpSpPr>
        <p:grpSpPr>
          <a:xfrm>
            <a:off x="9901500" y="4438842"/>
            <a:ext cx="2221695" cy="1592251"/>
            <a:chOff x="9901500" y="4438842"/>
            <a:chExt cx="2221695" cy="1592251"/>
          </a:xfrm>
        </p:grpSpPr>
        <p:grpSp>
          <p:nvGrpSpPr>
            <p:cNvPr id="571" name="组合 570">
              <a:extLst>
                <a:ext uri="{FF2B5EF4-FFF2-40B4-BE49-F238E27FC236}">
                  <a16:creationId xmlns:a16="http://schemas.microsoft.com/office/drawing/2014/main" id="{D4277C1A-CB06-1776-EFF9-DC546F60B565}"/>
                </a:ext>
              </a:extLst>
            </p:cNvPr>
            <p:cNvGrpSpPr/>
            <p:nvPr/>
          </p:nvGrpSpPr>
          <p:grpSpPr>
            <a:xfrm>
              <a:off x="9901500" y="4438842"/>
              <a:ext cx="2221695" cy="1592251"/>
              <a:chOff x="9821982" y="1926512"/>
              <a:chExt cx="2221695" cy="1592251"/>
            </a:xfrm>
          </p:grpSpPr>
          <p:grpSp>
            <p:nvGrpSpPr>
              <p:cNvPr id="572" name="组合 571">
                <a:extLst>
                  <a:ext uri="{FF2B5EF4-FFF2-40B4-BE49-F238E27FC236}">
                    <a16:creationId xmlns:a16="http://schemas.microsoft.com/office/drawing/2014/main" id="{0DFB634F-EDE4-D189-D6F8-977E8D9218E4}"/>
                  </a:ext>
                </a:extLst>
              </p:cNvPr>
              <p:cNvGrpSpPr>
                <a:grpSpLocks noChangeAspect="1"/>
              </p:cNvGrpSpPr>
              <p:nvPr/>
            </p:nvGrpSpPr>
            <p:grpSpPr>
              <a:xfrm>
                <a:off x="9821982" y="2054590"/>
                <a:ext cx="1965396" cy="1464173"/>
                <a:chOff x="3222990" y="1113284"/>
                <a:chExt cx="4608936" cy="3685362"/>
              </a:xfrm>
            </p:grpSpPr>
            <p:pic>
              <p:nvPicPr>
                <p:cNvPr id="574" name="图片 573">
                  <a:extLst>
                    <a:ext uri="{FF2B5EF4-FFF2-40B4-BE49-F238E27FC236}">
                      <a16:creationId xmlns:a16="http://schemas.microsoft.com/office/drawing/2014/main" id="{630E973C-8164-56AF-64CA-72A1D5281E67}"/>
                    </a:ext>
                  </a:extLst>
                </p:cNvPr>
                <p:cNvPicPr>
                  <a:picLocks noChangeAspect="1"/>
                </p:cNvPicPr>
                <p:nvPr/>
              </p:nvPicPr>
              <p:blipFill>
                <a:blip r:embed="rId14"/>
                <a:stretch>
                  <a:fillRect/>
                </a:stretch>
              </p:blipFill>
              <p:spPr>
                <a:xfrm>
                  <a:off x="3277993" y="1113284"/>
                  <a:ext cx="3081800" cy="1189413"/>
                </a:xfrm>
                <a:prstGeom prst="rect">
                  <a:avLst/>
                </a:prstGeom>
              </p:spPr>
            </p:pic>
            <p:pic>
              <p:nvPicPr>
                <p:cNvPr id="575" name="图片 574">
                  <a:extLst>
                    <a:ext uri="{FF2B5EF4-FFF2-40B4-BE49-F238E27FC236}">
                      <a16:creationId xmlns:a16="http://schemas.microsoft.com/office/drawing/2014/main" id="{574E9E4F-C474-0F15-0762-3618D99F39C8}"/>
                    </a:ext>
                  </a:extLst>
                </p:cNvPr>
                <p:cNvPicPr>
                  <a:picLocks noChangeAspect="1"/>
                </p:cNvPicPr>
                <p:nvPr/>
              </p:nvPicPr>
              <p:blipFill rotWithShape="1">
                <a:blip r:embed="rId15"/>
                <a:srcRect t="7111" r="10280"/>
                <a:stretch/>
              </p:blipFill>
              <p:spPr>
                <a:xfrm>
                  <a:off x="3222990" y="2294239"/>
                  <a:ext cx="2912659" cy="2457658"/>
                </a:xfrm>
                <a:prstGeom prst="rect">
                  <a:avLst/>
                </a:prstGeom>
              </p:spPr>
            </p:pic>
            <p:pic>
              <p:nvPicPr>
                <p:cNvPr id="576" name="图片 575">
                  <a:extLst>
                    <a:ext uri="{FF2B5EF4-FFF2-40B4-BE49-F238E27FC236}">
                      <a16:creationId xmlns:a16="http://schemas.microsoft.com/office/drawing/2014/main" id="{AA11A3C2-9304-5B16-186C-A3B8CF298EB0}"/>
                    </a:ext>
                  </a:extLst>
                </p:cNvPr>
                <p:cNvPicPr>
                  <a:picLocks noChangeAspect="1"/>
                </p:cNvPicPr>
                <p:nvPr/>
              </p:nvPicPr>
              <p:blipFill>
                <a:blip r:embed="rId16"/>
                <a:stretch>
                  <a:fillRect/>
                </a:stretch>
              </p:blipFill>
              <p:spPr>
                <a:xfrm>
                  <a:off x="6135648" y="2294239"/>
                  <a:ext cx="1696278" cy="2504407"/>
                </a:xfrm>
                <a:prstGeom prst="rect">
                  <a:avLst/>
                </a:prstGeom>
              </p:spPr>
            </p:pic>
          </p:grpSp>
          <p:pic>
            <p:nvPicPr>
              <p:cNvPr id="573" name="图片 572">
                <a:extLst>
                  <a:ext uri="{FF2B5EF4-FFF2-40B4-BE49-F238E27FC236}">
                    <a16:creationId xmlns:a16="http://schemas.microsoft.com/office/drawing/2014/main" id="{90166C96-9FE9-3D60-B60D-B66F641C4EF0}"/>
                  </a:ext>
                </a:extLst>
              </p:cNvPr>
              <p:cNvPicPr>
                <a:picLocks noChangeAspect="1"/>
              </p:cNvPicPr>
              <p:nvPr/>
            </p:nvPicPr>
            <p:blipFill>
              <a:blip r:embed="rId7"/>
              <a:stretch>
                <a:fillRect/>
              </a:stretch>
            </p:blipFill>
            <p:spPr>
              <a:xfrm>
                <a:off x="11787378" y="1926512"/>
                <a:ext cx="256299" cy="1538609"/>
              </a:xfrm>
              <a:prstGeom prst="rect">
                <a:avLst/>
              </a:prstGeom>
            </p:spPr>
          </p:pic>
        </p:grpSp>
        <p:cxnSp>
          <p:nvCxnSpPr>
            <p:cNvPr id="596" name="直线连接符 595">
              <a:extLst>
                <a:ext uri="{FF2B5EF4-FFF2-40B4-BE49-F238E27FC236}">
                  <a16:creationId xmlns:a16="http://schemas.microsoft.com/office/drawing/2014/main" id="{89EB8A1F-2A05-A0E3-479D-4F1100386390}"/>
                </a:ext>
              </a:extLst>
            </p:cNvPr>
            <p:cNvCxnSpPr>
              <a:cxnSpLocks/>
            </p:cNvCxnSpPr>
            <p:nvPr/>
          </p:nvCxnSpPr>
          <p:spPr>
            <a:xfrm>
              <a:off x="10058400" y="5450807"/>
              <a:ext cx="108514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8" name="直线连接符 617">
              <a:extLst>
                <a:ext uri="{FF2B5EF4-FFF2-40B4-BE49-F238E27FC236}">
                  <a16:creationId xmlns:a16="http://schemas.microsoft.com/office/drawing/2014/main" id="{E6AE07F4-5939-2DA2-309A-DCF4C2B976A1}"/>
                </a:ext>
              </a:extLst>
            </p:cNvPr>
            <p:cNvCxnSpPr>
              <a:cxnSpLocks/>
            </p:cNvCxnSpPr>
            <p:nvPr/>
          </p:nvCxnSpPr>
          <p:spPr>
            <a:xfrm>
              <a:off x="10600974" y="4566920"/>
              <a:ext cx="0" cy="4565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2" name="直线连接符 621">
              <a:extLst>
                <a:ext uri="{FF2B5EF4-FFF2-40B4-BE49-F238E27FC236}">
                  <a16:creationId xmlns:a16="http://schemas.microsoft.com/office/drawing/2014/main" id="{40A358A9-391A-FCD6-D668-77F1A53D87A7}"/>
                </a:ext>
              </a:extLst>
            </p:cNvPr>
            <p:cNvCxnSpPr>
              <a:cxnSpLocks/>
            </p:cNvCxnSpPr>
            <p:nvPr/>
          </p:nvCxnSpPr>
          <p:spPr>
            <a:xfrm>
              <a:off x="11498698" y="5043850"/>
              <a:ext cx="0" cy="8139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D7564638-907E-924F-73EA-0BC6F590AE12}"/>
              </a:ext>
            </a:extLst>
          </p:cNvPr>
          <p:cNvGrpSpPr/>
          <p:nvPr/>
        </p:nvGrpSpPr>
        <p:grpSpPr>
          <a:xfrm>
            <a:off x="7839328" y="1128138"/>
            <a:ext cx="1946839" cy="943060"/>
            <a:chOff x="7839328" y="1128138"/>
            <a:chExt cx="1946839" cy="943060"/>
          </a:xfrm>
        </p:grpSpPr>
        <p:grpSp>
          <p:nvGrpSpPr>
            <p:cNvPr id="558" name="组合 557">
              <a:extLst>
                <a:ext uri="{FF2B5EF4-FFF2-40B4-BE49-F238E27FC236}">
                  <a16:creationId xmlns:a16="http://schemas.microsoft.com/office/drawing/2014/main" id="{B816E36B-B7AF-8B02-DC37-80FC2C0D49F2}"/>
                </a:ext>
              </a:extLst>
            </p:cNvPr>
            <p:cNvGrpSpPr/>
            <p:nvPr/>
          </p:nvGrpSpPr>
          <p:grpSpPr>
            <a:xfrm>
              <a:off x="7839328" y="1476051"/>
              <a:ext cx="1946839" cy="595147"/>
              <a:chOff x="7863379" y="1476051"/>
              <a:chExt cx="1946839" cy="595147"/>
            </a:xfrm>
          </p:grpSpPr>
          <p:cxnSp>
            <p:nvCxnSpPr>
              <p:cNvPr id="461" name="直线连接符 460">
                <a:extLst>
                  <a:ext uri="{FF2B5EF4-FFF2-40B4-BE49-F238E27FC236}">
                    <a16:creationId xmlns:a16="http://schemas.microsoft.com/office/drawing/2014/main" id="{8960E8C7-B681-36CE-361B-523DF37F03A1}"/>
                  </a:ext>
                </a:extLst>
              </p:cNvPr>
              <p:cNvCxnSpPr>
                <a:cxnSpLocks/>
              </p:cNvCxnSpPr>
              <p:nvPr/>
            </p:nvCxnSpPr>
            <p:spPr>
              <a:xfrm>
                <a:off x="7863379" y="1915710"/>
                <a:ext cx="1563712" cy="0"/>
              </a:xfrm>
              <a:prstGeom prst="line">
                <a:avLst/>
              </a:prstGeom>
              <a:ln w="9525">
                <a:solidFill>
                  <a:srgbClr val="BE58C4"/>
                </a:solidFill>
              </a:ln>
            </p:spPr>
            <p:style>
              <a:lnRef idx="1">
                <a:schemeClr val="accent1"/>
              </a:lnRef>
              <a:fillRef idx="0">
                <a:schemeClr val="accent1"/>
              </a:fillRef>
              <a:effectRef idx="0">
                <a:schemeClr val="accent1"/>
              </a:effectRef>
              <a:fontRef idx="minor">
                <a:schemeClr val="tx1"/>
              </a:fontRef>
            </p:style>
          </p:cxnSp>
          <p:cxnSp>
            <p:nvCxnSpPr>
              <p:cNvPr id="510" name="直线箭头连接符 509">
                <a:extLst>
                  <a:ext uri="{FF2B5EF4-FFF2-40B4-BE49-F238E27FC236}">
                    <a16:creationId xmlns:a16="http://schemas.microsoft.com/office/drawing/2014/main" id="{C613976E-4E6D-3264-E0F1-9FE2B935C357}"/>
                  </a:ext>
                </a:extLst>
              </p:cNvPr>
              <p:cNvCxnSpPr>
                <a:cxnSpLocks/>
              </p:cNvCxnSpPr>
              <p:nvPr/>
            </p:nvCxnSpPr>
            <p:spPr>
              <a:xfrm>
                <a:off x="8542160" y="1476051"/>
                <a:ext cx="1268058" cy="0"/>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29" name="直线箭头连接符 528">
                <a:extLst>
                  <a:ext uri="{FF2B5EF4-FFF2-40B4-BE49-F238E27FC236}">
                    <a16:creationId xmlns:a16="http://schemas.microsoft.com/office/drawing/2014/main" id="{78295C76-F2C8-9307-794C-43B42831D5EA}"/>
                  </a:ext>
                </a:extLst>
              </p:cNvPr>
              <p:cNvCxnSpPr>
                <a:cxnSpLocks/>
              </p:cNvCxnSpPr>
              <p:nvPr/>
            </p:nvCxnSpPr>
            <p:spPr>
              <a:xfrm flipV="1">
                <a:off x="7863379" y="1915710"/>
                <a:ext cx="0" cy="155488"/>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32" name="直线箭头连接符 531">
                <a:extLst>
                  <a:ext uri="{FF2B5EF4-FFF2-40B4-BE49-F238E27FC236}">
                    <a16:creationId xmlns:a16="http://schemas.microsoft.com/office/drawing/2014/main" id="{0AA2BBEC-9282-B496-3E22-A91F5173C63A}"/>
                  </a:ext>
                </a:extLst>
              </p:cNvPr>
              <p:cNvCxnSpPr>
                <a:cxnSpLocks/>
              </p:cNvCxnSpPr>
              <p:nvPr/>
            </p:nvCxnSpPr>
            <p:spPr>
              <a:xfrm flipV="1">
                <a:off x="9435185" y="1907687"/>
                <a:ext cx="0" cy="155488"/>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52" name="直线箭头连接符 551">
                <a:extLst>
                  <a:ext uri="{FF2B5EF4-FFF2-40B4-BE49-F238E27FC236}">
                    <a16:creationId xmlns:a16="http://schemas.microsoft.com/office/drawing/2014/main" id="{C18FB6C2-F051-E9F0-9AAB-EE2B8B5858AB}"/>
                  </a:ext>
                </a:extLst>
              </p:cNvPr>
              <p:cNvCxnSpPr>
                <a:cxnSpLocks/>
              </p:cNvCxnSpPr>
              <p:nvPr/>
            </p:nvCxnSpPr>
            <p:spPr>
              <a:xfrm flipV="1">
                <a:off x="8546191" y="1760222"/>
                <a:ext cx="0" cy="155488"/>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grpSp>
            <p:nvGrpSpPr>
              <p:cNvPr id="553" name="组合 552">
                <a:extLst>
                  <a:ext uri="{FF2B5EF4-FFF2-40B4-BE49-F238E27FC236}">
                    <a16:creationId xmlns:a16="http://schemas.microsoft.com/office/drawing/2014/main" id="{E6ACC1BB-CFA7-1604-5DB0-90F6A431B130}"/>
                  </a:ext>
                </a:extLst>
              </p:cNvPr>
              <p:cNvGrpSpPr/>
              <p:nvPr/>
            </p:nvGrpSpPr>
            <p:grpSpPr>
              <a:xfrm>
                <a:off x="8407917" y="1511830"/>
                <a:ext cx="499962" cy="369332"/>
                <a:chOff x="8966386" y="3329045"/>
                <a:chExt cx="499962" cy="369332"/>
              </a:xfrm>
            </p:grpSpPr>
            <p:sp>
              <p:nvSpPr>
                <p:cNvPr id="554" name="椭圆 553">
                  <a:extLst>
                    <a:ext uri="{FF2B5EF4-FFF2-40B4-BE49-F238E27FC236}">
                      <a16:creationId xmlns:a16="http://schemas.microsoft.com/office/drawing/2014/main" id="{95EB3616-5C5E-A300-31B1-A3C048A2E309}"/>
                    </a:ext>
                  </a:extLst>
                </p:cNvPr>
                <p:cNvSpPr/>
                <p:nvPr/>
              </p:nvSpPr>
              <p:spPr>
                <a:xfrm>
                  <a:off x="9031934" y="3448006"/>
                  <a:ext cx="144255" cy="13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5" name="文本框 554">
                  <a:extLst>
                    <a:ext uri="{FF2B5EF4-FFF2-40B4-BE49-F238E27FC236}">
                      <a16:creationId xmlns:a16="http://schemas.microsoft.com/office/drawing/2014/main" id="{F6D2A75E-EDAB-A122-42B4-49427F56D93A}"/>
                    </a:ext>
                  </a:extLst>
                </p:cNvPr>
                <p:cNvSpPr txBox="1"/>
                <p:nvPr/>
              </p:nvSpPr>
              <p:spPr>
                <a:xfrm>
                  <a:off x="8966386" y="3329045"/>
                  <a:ext cx="499962" cy="369332"/>
                </a:xfrm>
                <a:prstGeom prst="rect">
                  <a:avLst/>
                </a:prstGeom>
                <a:noFill/>
              </p:spPr>
              <p:txBody>
                <a:bodyPr wrap="square" rtlCol="0">
                  <a:spAutoFit/>
                </a:bodyPr>
                <a:lstStyle/>
                <a:p>
                  <a:r>
                    <a:rPr kumimoji="1" lang="zh-CN" altLang="en-US" dirty="0"/>
                    <a:t>*</a:t>
                  </a:r>
                </a:p>
              </p:txBody>
            </p:sp>
          </p:grpSp>
          <p:cxnSp>
            <p:nvCxnSpPr>
              <p:cNvPr id="556" name="直线箭头连接符 555">
                <a:extLst>
                  <a:ext uri="{FF2B5EF4-FFF2-40B4-BE49-F238E27FC236}">
                    <a16:creationId xmlns:a16="http://schemas.microsoft.com/office/drawing/2014/main" id="{ADF5215F-A843-1F7A-77D0-B43CEAE7DF32}"/>
                  </a:ext>
                </a:extLst>
              </p:cNvPr>
              <p:cNvCxnSpPr>
                <a:cxnSpLocks/>
              </p:cNvCxnSpPr>
              <p:nvPr/>
            </p:nvCxnSpPr>
            <p:spPr>
              <a:xfrm flipV="1">
                <a:off x="8545592" y="1476051"/>
                <a:ext cx="0" cy="155488"/>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grpSp>
        <p:sp>
          <p:nvSpPr>
            <p:cNvPr id="627" name="文本框 626">
              <a:extLst>
                <a:ext uri="{FF2B5EF4-FFF2-40B4-BE49-F238E27FC236}">
                  <a16:creationId xmlns:a16="http://schemas.microsoft.com/office/drawing/2014/main" id="{84B963FF-41D1-B594-725D-9F280CFA86FB}"/>
                </a:ext>
              </a:extLst>
            </p:cNvPr>
            <p:cNvSpPr txBox="1"/>
            <p:nvPr/>
          </p:nvSpPr>
          <p:spPr>
            <a:xfrm>
              <a:off x="8185611" y="1128138"/>
              <a:ext cx="1600555" cy="307777"/>
            </a:xfrm>
            <a:prstGeom prst="rect">
              <a:avLst/>
            </a:prstGeom>
            <a:noFill/>
          </p:spPr>
          <p:txBody>
            <a:bodyPr wrap="square" rtlCol="0">
              <a:spAutoFit/>
            </a:bodyPr>
            <a:lstStyle/>
            <a:p>
              <a:r>
                <a:rPr kumimoji="1" lang="en-US" altLang="zh-CN" sz="1400" b="1" dirty="0"/>
                <a:t>Mode</a:t>
              </a:r>
              <a:r>
                <a:rPr kumimoji="1" lang="zh-CN" altLang="en-US" sz="1400" b="1" dirty="0"/>
                <a:t> </a:t>
              </a:r>
              <a:r>
                <a:rPr kumimoji="1" lang="en-US" altLang="zh-CN" sz="1400" b="1" dirty="0"/>
                <a:t>I</a:t>
              </a:r>
              <a:endParaRPr kumimoji="1" lang="zh-CN" altLang="en-US" sz="1400" b="1" dirty="0"/>
            </a:p>
          </p:txBody>
        </p:sp>
      </p:grpSp>
      <p:grpSp>
        <p:nvGrpSpPr>
          <p:cNvPr id="13" name="组合 12">
            <a:extLst>
              <a:ext uri="{FF2B5EF4-FFF2-40B4-BE49-F238E27FC236}">
                <a16:creationId xmlns:a16="http://schemas.microsoft.com/office/drawing/2014/main" id="{C9FA52EA-D7D8-2844-C23B-52400794A274}"/>
              </a:ext>
            </a:extLst>
          </p:cNvPr>
          <p:cNvGrpSpPr/>
          <p:nvPr/>
        </p:nvGrpSpPr>
        <p:grpSpPr>
          <a:xfrm>
            <a:off x="8166108" y="3126855"/>
            <a:ext cx="1654173" cy="848547"/>
            <a:chOff x="8166108" y="3126855"/>
            <a:chExt cx="1654173" cy="848547"/>
          </a:xfrm>
        </p:grpSpPr>
        <p:grpSp>
          <p:nvGrpSpPr>
            <p:cNvPr id="559" name="组合 558">
              <a:extLst>
                <a:ext uri="{FF2B5EF4-FFF2-40B4-BE49-F238E27FC236}">
                  <a16:creationId xmlns:a16="http://schemas.microsoft.com/office/drawing/2014/main" id="{A34A7748-634A-1334-0835-847EB9E27C19}"/>
                </a:ext>
              </a:extLst>
            </p:cNvPr>
            <p:cNvGrpSpPr/>
            <p:nvPr/>
          </p:nvGrpSpPr>
          <p:grpSpPr>
            <a:xfrm>
              <a:off x="8218146" y="3126855"/>
              <a:ext cx="1602135" cy="848547"/>
              <a:chOff x="8218146" y="3126855"/>
              <a:chExt cx="1602135" cy="848547"/>
            </a:xfrm>
          </p:grpSpPr>
          <p:cxnSp>
            <p:nvCxnSpPr>
              <p:cNvPr id="515" name="直线连接符 514">
                <a:extLst>
                  <a:ext uri="{FF2B5EF4-FFF2-40B4-BE49-F238E27FC236}">
                    <a16:creationId xmlns:a16="http://schemas.microsoft.com/office/drawing/2014/main" id="{65984C4A-6C05-3792-EB73-1E430B2B8608}"/>
                  </a:ext>
                </a:extLst>
              </p:cNvPr>
              <p:cNvCxnSpPr>
                <a:cxnSpLocks/>
              </p:cNvCxnSpPr>
              <p:nvPr/>
            </p:nvCxnSpPr>
            <p:spPr>
              <a:xfrm>
                <a:off x="8218146" y="3502621"/>
                <a:ext cx="0" cy="472781"/>
              </a:xfrm>
              <a:prstGeom prst="line">
                <a:avLst/>
              </a:prstGeom>
              <a:ln w="9525">
                <a:solidFill>
                  <a:srgbClr val="BE58C4"/>
                </a:solidFill>
              </a:ln>
            </p:spPr>
            <p:style>
              <a:lnRef idx="1">
                <a:schemeClr val="accent1"/>
              </a:lnRef>
              <a:fillRef idx="0">
                <a:schemeClr val="accent1"/>
              </a:fillRef>
              <a:effectRef idx="0">
                <a:schemeClr val="accent1"/>
              </a:effectRef>
              <a:fontRef idx="minor">
                <a:schemeClr val="tx1"/>
              </a:fontRef>
            </p:style>
          </p:cxnSp>
          <p:cxnSp>
            <p:nvCxnSpPr>
              <p:cNvPr id="525" name="直线箭头连接符 524">
                <a:extLst>
                  <a:ext uri="{FF2B5EF4-FFF2-40B4-BE49-F238E27FC236}">
                    <a16:creationId xmlns:a16="http://schemas.microsoft.com/office/drawing/2014/main" id="{E5BBDD8E-5686-ABEE-4582-0EDE8ECB6194}"/>
                  </a:ext>
                </a:extLst>
              </p:cNvPr>
              <p:cNvCxnSpPr>
                <a:cxnSpLocks/>
              </p:cNvCxnSpPr>
              <p:nvPr/>
            </p:nvCxnSpPr>
            <p:spPr>
              <a:xfrm>
                <a:off x="9093376" y="3126855"/>
                <a:ext cx="0" cy="309716"/>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27" name="直线箭头连接符 526">
                <a:extLst>
                  <a:ext uri="{FF2B5EF4-FFF2-40B4-BE49-F238E27FC236}">
                    <a16:creationId xmlns:a16="http://schemas.microsoft.com/office/drawing/2014/main" id="{CA3E8438-917F-8D94-A442-2AE474933691}"/>
                  </a:ext>
                </a:extLst>
              </p:cNvPr>
              <p:cNvCxnSpPr>
                <a:cxnSpLocks/>
              </p:cNvCxnSpPr>
              <p:nvPr/>
            </p:nvCxnSpPr>
            <p:spPr>
              <a:xfrm>
                <a:off x="8218146" y="3502621"/>
                <a:ext cx="828418" cy="1732"/>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34" name="直线箭头连接符 533">
                <a:extLst>
                  <a:ext uri="{FF2B5EF4-FFF2-40B4-BE49-F238E27FC236}">
                    <a16:creationId xmlns:a16="http://schemas.microsoft.com/office/drawing/2014/main" id="{DCEFE912-09BC-6A13-F836-CEE81428571A}"/>
                  </a:ext>
                </a:extLst>
              </p:cNvPr>
              <p:cNvCxnSpPr>
                <a:cxnSpLocks/>
              </p:cNvCxnSpPr>
              <p:nvPr/>
            </p:nvCxnSpPr>
            <p:spPr>
              <a:xfrm>
                <a:off x="9181046" y="3502621"/>
                <a:ext cx="639235" cy="0"/>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grpSp>
            <p:nvGrpSpPr>
              <p:cNvPr id="547" name="组合 546">
                <a:extLst>
                  <a:ext uri="{FF2B5EF4-FFF2-40B4-BE49-F238E27FC236}">
                    <a16:creationId xmlns:a16="http://schemas.microsoft.com/office/drawing/2014/main" id="{0262D448-B608-5342-B75F-07F472A8D3B4}"/>
                  </a:ext>
                </a:extLst>
              </p:cNvPr>
              <p:cNvGrpSpPr/>
              <p:nvPr/>
            </p:nvGrpSpPr>
            <p:grpSpPr>
              <a:xfrm>
                <a:off x="8975653" y="3317955"/>
                <a:ext cx="499962" cy="369332"/>
                <a:chOff x="8975653" y="3317955"/>
                <a:chExt cx="499962" cy="369332"/>
              </a:xfrm>
            </p:grpSpPr>
            <p:sp>
              <p:nvSpPr>
                <p:cNvPr id="545" name="椭圆 544">
                  <a:extLst>
                    <a:ext uri="{FF2B5EF4-FFF2-40B4-BE49-F238E27FC236}">
                      <a16:creationId xmlns:a16="http://schemas.microsoft.com/office/drawing/2014/main" id="{FF36489B-BAD8-89CD-9359-B7F2E1ADC7E9}"/>
                    </a:ext>
                  </a:extLst>
                </p:cNvPr>
                <p:cNvSpPr/>
                <p:nvPr/>
              </p:nvSpPr>
              <p:spPr>
                <a:xfrm>
                  <a:off x="9031934" y="3448006"/>
                  <a:ext cx="144255" cy="13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6" name="文本框 545">
                  <a:extLst>
                    <a:ext uri="{FF2B5EF4-FFF2-40B4-BE49-F238E27FC236}">
                      <a16:creationId xmlns:a16="http://schemas.microsoft.com/office/drawing/2014/main" id="{F9DCFF61-980B-470C-8DD0-CC1F7EE7BC37}"/>
                    </a:ext>
                  </a:extLst>
                </p:cNvPr>
                <p:cNvSpPr txBox="1"/>
                <p:nvPr/>
              </p:nvSpPr>
              <p:spPr>
                <a:xfrm>
                  <a:off x="8975653" y="3317955"/>
                  <a:ext cx="499962" cy="369332"/>
                </a:xfrm>
                <a:prstGeom prst="rect">
                  <a:avLst/>
                </a:prstGeom>
                <a:noFill/>
              </p:spPr>
              <p:txBody>
                <a:bodyPr wrap="square" rtlCol="0">
                  <a:spAutoFit/>
                </a:bodyPr>
                <a:lstStyle/>
                <a:p>
                  <a:r>
                    <a:rPr kumimoji="1" lang="zh-CN" altLang="en-US" dirty="0"/>
                    <a:t>*</a:t>
                  </a:r>
                </a:p>
              </p:txBody>
            </p:sp>
          </p:grpSp>
        </p:grpSp>
        <p:sp>
          <p:nvSpPr>
            <p:cNvPr id="628" name="文本框 627">
              <a:extLst>
                <a:ext uri="{FF2B5EF4-FFF2-40B4-BE49-F238E27FC236}">
                  <a16:creationId xmlns:a16="http://schemas.microsoft.com/office/drawing/2014/main" id="{B3BDBE82-4D9B-363F-EE6F-4B0577A1A141}"/>
                </a:ext>
              </a:extLst>
            </p:cNvPr>
            <p:cNvSpPr txBox="1"/>
            <p:nvPr/>
          </p:nvSpPr>
          <p:spPr>
            <a:xfrm>
              <a:off x="8166108" y="3169948"/>
              <a:ext cx="1600555" cy="307777"/>
            </a:xfrm>
            <a:prstGeom prst="rect">
              <a:avLst/>
            </a:prstGeom>
            <a:noFill/>
          </p:spPr>
          <p:txBody>
            <a:bodyPr wrap="square" rtlCol="0">
              <a:spAutoFit/>
            </a:bodyPr>
            <a:lstStyle/>
            <a:p>
              <a:r>
                <a:rPr kumimoji="1" lang="en-US" altLang="zh-CN" sz="1400" b="1" dirty="0"/>
                <a:t>Mode</a:t>
              </a:r>
              <a:r>
                <a:rPr kumimoji="1" lang="zh-CN" altLang="en-US" sz="1400" b="1" dirty="0"/>
                <a:t> </a:t>
              </a:r>
              <a:r>
                <a:rPr kumimoji="1" lang="en-US" altLang="zh-CN" sz="1400" b="1" dirty="0"/>
                <a:t>II</a:t>
              </a:r>
              <a:endParaRPr kumimoji="1" lang="zh-CN" altLang="en-US" sz="1400" b="1" dirty="0"/>
            </a:p>
          </p:txBody>
        </p:sp>
      </p:grpSp>
      <p:grpSp>
        <p:nvGrpSpPr>
          <p:cNvPr id="11" name="组合 10">
            <a:extLst>
              <a:ext uri="{FF2B5EF4-FFF2-40B4-BE49-F238E27FC236}">
                <a16:creationId xmlns:a16="http://schemas.microsoft.com/office/drawing/2014/main" id="{183A3D88-1480-67FF-2ED4-7BE99028B267}"/>
              </a:ext>
            </a:extLst>
          </p:cNvPr>
          <p:cNvGrpSpPr/>
          <p:nvPr/>
        </p:nvGrpSpPr>
        <p:grpSpPr>
          <a:xfrm>
            <a:off x="8185611" y="4749201"/>
            <a:ext cx="1679258" cy="850782"/>
            <a:chOff x="8185611" y="4749201"/>
            <a:chExt cx="1679258" cy="850782"/>
          </a:xfrm>
        </p:grpSpPr>
        <p:cxnSp>
          <p:nvCxnSpPr>
            <p:cNvPr id="564" name="直线连接符 563">
              <a:extLst>
                <a:ext uri="{FF2B5EF4-FFF2-40B4-BE49-F238E27FC236}">
                  <a16:creationId xmlns:a16="http://schemas.microsoft.com/office/drawing/2014/main" id="{1E59CD92-0BA5-3992-7440-6726FF2BCF38}"/>
                </a:ext>
              </a:extLst>
            </p:cNvPr>
            <p:cNvCxnSpPr>
              <a:cxnSpLocks/>
            </p:cNvCxnSpPr>
            <p:nvPr/>
          </p:nvCxnSpPr>
          <p:spPr>
            <a:xfrm>
              <a:off x="8218146" y="4749201"/>
              <a:ext cx="0" cy="472781"/>
            </a:xfrm>
            <a:prstGeom prst="line">
              <a:avLst/>
            </a:prstGeom>
            <a:ln w="9525">
              <a:solidFill>
                <a:srgbClr val="BE58C4"/>
              </a:solidFill>
            </a:ln>
          </p:spPr>
          <p:style>
            <a:lnRef idx="1">
              <a:schemeClr val="accent1"/>
            </a:lnRef>
            <a:fillRef idx="0">
              <a:schemeClr val="accent1"/>
            </a:fillRef>
            <a:effectRef idx="0">
              <a:schemeClr val="accent1"/>
            </a:effectRef>
            <a:fontRef idx="minor">
              <a:schemeClr val="tx1"/>
            </a:fontRef>
          </p:style>
        </p:cxnSp>
        <p:cxnSp>
          <p:nvCxnSpPr>
            <p:cNvPr id="565" name="直线箭头连接符 564">
              <a:extLst>
                <a:ext uri="{FF2B5EF4-FFF2-40B4-BE49-F238E27FC236}">
                  <a16:creationId xmlns:a16="http://schemas.microsoft.com/office/drawing/2014/main" id="{10BAACAC-242E-F1E6-9A01-F66D6AB79B3C}"/>
                </a:ext>
              </a:extLst>
            </p:cNvPr>
            <p:cNvCxnSpPr>
              <a:cxnSpLocks/>
            </p:cNvCxnSpPr>
            <p:nvPr/>
          </p:nvCxnSpPr>
          <p:spPr>
            <a:xfrm>
              <a:off x="9136331" y="4830733"/>
              <a:ext cx="0" cy="309716"/>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66" name="直线箭头连接符 565">
              <a:extLst>
                <a:ext uri="{FF2B5EF4-FFF2-40B4-BE49-F238E27FC236}">
                  <a16:creationId xmlns:a16="http://schemas.microsoft.com/office/drawing/2014/main" id="{215F6831-E0FF-F795-D3C2-73E828BEC1A5}"/>
                </a:ext>
              </a:extLst>
            </p:cNvPr>
            <p:cNvCxnSpPr>
              <a:cxnSpLocks/>
            </p:cNvCxnSpPr>
            <p:nvPr/>
          </p:nvCxnSpPr>
          <p:spPr>
            <a:xfrm>
              <a:off x="8218146" y="5220250"/>
              <a:ext cx="828418" cy="1732"/>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cxnSp>
          <p:nvCxnSpPr>
            <p:cNvPr id="567" name="直线箭头连接符 566">
              <a:extLst>
                <a:ext uri="{FF2B5EF4-FFF2-40B4-BE49-F238E27FC236}">
                  <a16:creationId xmlns:a16="http://schemas.microsoft.com/office/drawing/2014/main" id="{CE18CB94-CAF3-D2C6-C31D-15F442F58E93}"/>
                </a:ext>
              </a:extLst>
            </p:cNvPr>
            <p:cNvCxnSpPr>
              <a:cxnSpLocks/>
            </p:cNvCxnSpPr>
            <p:nvPr/>
          </p:nvCxnSpPr>
          <p:spPr>
            <a:xfrm>
              <a:off x="9225634" y="5220250"/>
              <a:ext cx="639235" cy="0"/>
            </a:xfrm>
            <a:prstGeom prst="straightConnector1">
              <a:avLst/>
            </a:prstGeom>
            <a:ln>
              <a:solidFill>
                <a:srgbClr val="BE58C4"/>
              </a:solidFill>
              <a:tailEnd type="triangle"/>
            </a:ln>
          </p:spPr>
          <p:style>
            <a:lnRef idx="1">
              <a:schemeClr val="accent1"/>
            </a:lnRef>
            <a:fillRef idx="0">
              <a:schemeClr val="accent1"/>
            </a:fillRef>
            <a:effectRef idx="0">
              <a:schemeClr val="accent1"/>
            </a:effectRef>
            <a:fontRef idx="minor">
              <a:schemeClr val="tx1"/>
            </a:fontRef>
          </p:style>
        </p:cxnSp>
        <p:grpSp>
          <p:nvGrpSpPr>
            <p:cNvPr id="568" name="组合 567">
              <a:extLst>
                <a:ext uri="{FF2B5EF4-FFF2-40B4-BE49-F238E27FC236}">
                  <a16:creationId xmlns:a16="http://schemas.microsoft.com/office/drawing/2014/main" id="{D08A0AE6-4976-F365-FA55-41CA40D42A8C}"/>
                </a:ext>
              </a:extLst>
            </p:cNvPr>
            <p:cNvGrpSpPr/>
            <p:nvPr/>
          </p:nvGrpSpPr>
          <p:grpSpPr>
            <a:xfrm>
              <a:off x="9000701" y="5023481"/>
              <a:ext cx="499962" cy="369332"/>
              <a:chOff x="8966386" y="3329045"/>
              <a:chExt cx="499962" cy="369332"/>
            </a:xfrm>
          </p:grpSpPr>
          <p:sp>
            <p:nvSpPr>
              <p:cNvPr id="569" name="椭圆 568">
                <a:extLst>
                  <a:ext uri="{FF2B5EF4-FFF2-40B4-BE49-F238E27FC236}">
                    <a16:creationId xmlns:a16="http://schemas.microsoft.com/office/drawing/2014/main" id="{020B4516-A58F-EDF1-1AA4-D00C88BB444E}"/>
                  </a:ext>
                </a:extLst>
              </p:cNvPr>
              <p:cNvSpPr/>
              <p:nvPr/>
            </p:nvSpPr>
            <p:spPr>
              <a:xfrm>
                <a:off x="9031934" y="3448006"/>
                <a:ext cx="144255" cy="13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0" name="文本框 569">
                <a:extLst>
                  <a:ext uri="{FF2B5EF4-FFF2-40B4-BE49-F238E27FC236}">
                    <a16:creationId xmlns:a16="http://schemas.microsoft.com/office/drawing/2014/main" id="{4219EC68-6696-8CAE-33A9-A2E1023A0971}"/>
                  </a:ext>
                </a:extLst>
              </p:cNvPr>
              <p:cNvSpPr txBox="1"/>
              <p:nvPr/>
            </p:nvSpPr>
            <p:spPr>
              <a:xfrm>
                <a:off x="8966386" y="3329045"/>
                <a:ext cx="499962" cy="369332"/>
              </a:xfrm>
              <a:prstGeom prst="rect">
                <a:avLst/>
              </a:prstGeom>
              <a:noFill/>
            </p:spPr>
            <p:txBody>
              <a:bodyPr wrap="square" rtlCol="0">
                <a:spAutoFit/>
              </a:bodyPr>
              <a:lstStyle/>
              <a:p>
                <a:r>
                  <a:rPr kumimoji="1" lang="zh-CN" altLang="en-US" dirty="0"/>
                  <a:t>*</a:t>
                </a:r>
              </a:p>
            </p:txBody>
          </p:sp>
        </p:grpSp>
        <p:sp>
          <p:nvSpPr>
            <p:cNvPr id="629" name="文本框 628">
              <a:extLst>
                <a:ext uri="{FF2B5EF4-FFF2-40B4-BE49-F238E27FC236}">
                  <a16:creationId xmlns:a16="http://schemas.microsoft.com/office/drawing/2014/main" id="{E48267B3-C87B-255F-2727-AAC07CEB23F0}"/>
                </a:ext>
              </a:extLst>
            </p:cNvPr>
            <p:cNvSpPr txBox="1"/>
            <p:nvPr/>
          </p:nvSpPr>
          <p:spPr>
            <a:xfrm>
              <a:off x="8185611" y="5292206"/>
              <a:ext cx="1600555" cy="307777"/>
            </a:xfrm>
            <a:prstGeom prst="rect">
              <a:avLst/>
            </a:prstGeom>
            <a:noFill/>
          </p:spPr>
          <p:txBody>
            <a:bodyPr wrap="square" rtlCol="0">
              <a:spAutoFit/>
            </a:bodyPr>
            <a:lstStyle/>
            <a:p>
              <a:r>
                <a:rPr kumimoji="1" lang="en-US" altLang="zh-CN" sz="1400" b="1" dirty="0"/>
                <a:t>Mode</a:t>
              </a:r>
              <a:r>
                <a:rPr kumimoji="1" lang="zh-CN" altLang="en-US" sz="1400" b="1" dirty="0"/>
                <a:t> </a:t>
              </a:r>
              <a:r>
                <a:rPr kumimoji="1" lang="en-US" altLang="zh-CN" sz="1400" b="1" dirty="0"/>
                <a:t>III</a:t>
              </a:r>
              <a:endParaRPr kumimoji="1" lang="zh-CN" altLang="en-US" sz="1400" b="1" dirty="0"/>
            </a:p>
          </p:txBody>
        </p:sp>
      </p:grpSp>
      <p:grpSp>
        <p:nvGrpSpPr>
          <p:cNvPr id="6" name="组合 5">
            <a:extLst>
              <a:ext uri="{FF2B5EF4-FFF2-40B4-BE49-F238E27FC236}">
                <a16:creationId xmlns:a16="http://schemas.microsoft.com/office/drawing/2014/main" id="{7997AADB-8F94-1091-69BC-0CE4711A522E}"/>
              </a:ext>
            </a:extLst>
          </p:cNvPr>
          <p:cNvGrpSpPr/>
          <p:nvPr/>
        </p:nvGrpSpPr>
        <p:grpSpPr>
          <a:xfrm>
            <a:off x="5784619" y="2039444"/>
            <a:ext cx="2843940" cy="1659463"/>
            <a:chOff x="5784619" y="2039444"/>
            <a:chExt cx="2843940" cy="1659463"/>
          </a:xfrm>
        </p:grpSpPr>
        <p:sp>
          <p:nvSpPr>
            <p:cNvPr id="338" name="文本框 337">
              <a:extLst>
                <a:ext uri="{FF2B5EF4-FFF2-40B4-BE49-F238E27FC236}">
                  <a16:creationId xmlns:a16="http://schemas.microsoft.com/office/drawing/2014/main" id="{272E3869-5606-5317-8C4B-A45680640F20}"/>
                </a:ext>
              </a:extLst>
            </p:cNvPr>
            <p:cNvSpPr txBox="1"/>
            <p:nvPr/>
          </p:nvSpPr>
          <p:spPr>
            <a:xfrm>
              <a:off x="7631032" y="2039444"/>
              <a:ext cx="997527" cy="276999"/>
            </a:xfrm>
            <a:prstGeom prst="rect">
              <a:avLst/>
            </a:prstGeom>
            <a:noFill/>
          </p:spPr>
          <p:txBody>
            <a:bodyPr wrap="square" rtlCol="0">
              <a:spAutoFit/>
            </a:bodyPr>
            <a:lstStyle/>
            <a:p>
              <a:r>
                <a:rPr kumimoji="1" lang="en-US" altLang="zh-CN" sz="1200" dirty="0"/>
                <a:t>PSF1</a:t>
              </a:r>
              <a:endParaRPr kumimoji="1" lang="zh-CN" altLang="en-US" sz="1200" dirty="0"/>
            </a:p>
          </p:txBody>
        </p:sp>
        <p:pic>
          <p:nvPicPr>
            <p:cNvPr id="489" name="图片 488">
              <a:extLst>
                <a:ext uri="{FF2B5EF4-FFF2-40B4-BE49-F238E27FC236}">
                  <a16:creationId xmlns:a16="http://schemas.microsoft.com/office/drawing/2014/main" id="{4E92E5E1-182E-5532-8166-610277878F17}"/>
                </a:ext>
              </a:extLst>
            </p:cNvPr>
            <p:cNvPicPr>
              <a:picLocks noChangeAspect="1"/>
            </p:cNvPicPr>
            <p:nvPr/>
          </p:nvPicPr>
          <p:blipFill>
            <a:blip r:embed="rId17"/>
            <a:stretch>
              <a:fillRect/>
            </a:stretch>
          </p:blipFill>
          <p:spPr>
            <a:xfrm>
              <a:off x="7386496" y="2223686"/>
              <a:ext cx="1022020" cy="903169"/>
            </a:xfrm>
            <a:prstGeom prst="rect">
              <a:avLst/>
            </a:prstGeom>
          </p:spPr>
        </p:pic>
        <p:cxnSp>
          <p:nvCxnSpPr>
            <p:cNvPr id="331" name="直线箭头连接符 330">
              <a:extLst>
                <a:ext uri="{FF2B5EF4-FFF2-40B4-BE49-F238E27FC236}">
                  <a16:creationId xmlns:a16="http://schemas.microsoft.com/office/drawing/2014/main" id="{9296C1F7-63A4-DF44-C867-EEC2118B7D6C}"/>
                </a:ext>
              </a:extLst>
            </p:cNvPr>
            <p:cNvCxnSpPr>
              <a:cxnSpLocks/>
            </p:cNvCxnSpPr>
            <p:nvPr/>
          </p:nvCxnSpPr>
          <p:spPr>
            <a:xfrm flipV="1">
              <a:off x="5784619" y="2910088"/>
              <a:ext cx="1619739" cy="78881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E3137F58-7636-67AE-443B-F859556DE994}"/>
              </a:ext>
            </a:extLst>
          </p:cNvPr>
          <p:cNvGrpSpPr/>
          <p:nvPr/>
        </p:nvGrpSpPr>
        <p:grpSpPr>
          <a:xfrm>
            <a:off x="5614250" y="3741619"/>
            <a:ext cx="3003470" cy="1095204"/>
            <a:chOff x="5614250" y="3741619"/>
            <a:chExt cx="3003470" cy="1095204"/>
          </a:xfrm>
        </p:grpSpPr>
        <p:sp>
          <p:nvSpPr>
            <p:cNvPr id="398" name="椭圆 397">
              <a:extLst>
                <a:ext uri="{FF2B5EF4-FFF2-40B4-BE49-F238E27FC236}">
                  <a16:creationId xmlns:a16="http://schemas.microsoft.com/office/drawing/2014/main" id="{90EC6F24-A7DC-15FF-1E4B-760F26703656}"/>
                </a:ext>
              </a:extLst>
            </p:cNvPr>
            <p:cNvSpPr/>
            <p:nvPr/>
          </p:nvSpPr>
          <p:spPr>
            <a:xfrm flipH="1">
              <a:off x="5614250" y="377419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grpSp>
          <p:nvGrpSpPr>
            <p:cNvPr id="7" name="组合 6">
              <a:extLst>
                <a:ext uri="{FF2B5EF4-FFF2-40B4-BE49-F238E27FC236}">
                  <a16:creationId xmlns:a16="http://schemas.microsoft.com/office/drawing/2014/main" id="{8F36CF0F-0B44-51F8-52CE-4686584773C8}"/>
                </a:ext>
              </a:extLst>
            </p:cNvPr>
            <p:cNvGrpSpPr/>
            <p:nvPr/>
          </p:nvGrpSpPr>
          <p:grpSpPr>
            <a:xfrm>
              <a:off x="5629072" y="3741619"/>
              <a:ext cx="2988648" cy="1095204"/>
              <a:chOff x="5629072" y="3741619"/>
              <a:chExt cx="2988648" cy="1095204"/>
            </a:xfrm>
          </p:grpSpPr>
          <p:pic>
            <p:nvPicPr>
              <p:cNvPr id="491" name="图片 490">
                <a:extLst>
                  <a:ext uri="{FF2B5EF4-FFF2-40B4-BE49-F238E27FC236}">
                    <a16:creationId xmlns:a16="http://schemas.microsoft.com/office/drawing/2014/main" id="{8C7D30A7-E63F-42C0-71A1-CB261FB63790}"/>
                  </a:ext>
                </a:extLst>
              </p:cNvPr>
              <p:cNvPicPr>
                <a:picLocks noChangeAspect="1"/>
              </p:cNvPicPr>
              <p:nvPr/>
            </p:nvPicPr>
            <p:blipFill>
              <a:blip r:embed="rId18"/>
              <a:stretch>
                <a:fillRect/>
              </a:stretch>
            </p:blipFill>
            <p:spPr>
              <a:xfrm>
                <a:off x="7386496" y="3933654"/>
                <a:ext cx="1083192" cy="903169"/>
              </a:xfrm>
              <a:prstGeom prst="rect">
                <a:avLst/>
              </a:prstGeom>
            </p:spPr>
          </p:pic>
          <p:sp>
            <p:nvSpPr>
              <p:cNvPr id="557" name="文本框 556">
                <a:extLst>
                  <a:ext uri="{FF2B5EF4-FFF2-40B4-BE49-F238E27FC236}">
                    <a16:creationId xmlns:a16="http://schemas.microsoft.com/office/drawing/2014/main" id="{D8EB3289-33F8-CDF8-FF2C-541A42BBF133}"/>
                  </a:ext>
                </a:extLst>
              </p:cNvPr>
              <p:cNvSpPr txBox="1"/>
              <p:nvPr/>
            </p:nvSpPr>
            <p:spPr>
              <a:xfrm>
                <a:off x="7620193" y="3741619"/>
                <a:ext cx="997527" cy="276999"/>
              </a:xfrm>
              <a:prstGeom prst="rect">
                <a:avLst/>
              </a:prstGeom>
              <a:noFill/>
            </p:spPr>
            <p:txBody>
              <a:bodyPr wrap="square" rtlCol="0">
                <a:spAutoFit/>
              </a:bodyPr>
              <a:lstStyle/>
              <a:p>
                <a:r>
                  <a:rPr kumimoji="1" lang="en-US" altLang="zh-CN" sz="1200" dirty="0"/>
                  <a:t>PSF2</a:t>
                </a:r>
                <a:endParaRPr kumimoji="1" lang="zh-CN" altLang="en-US" sz="1200" dirty="0"/>
              </a:p>
            </p:txBody>
          </p:sp>
          <p:cxnSp>
            <p:nvCxnSpPr>
              <p:cNvPr id="335" name="直线箭头连接符 334">
                <a:extLst>
                  <a:ext uri="{FF2B5EF4-FFF2-40B4-BE49-F238E27FC236}">
                    <a16:creationId xmlns:a16="http://schemas.microsoft.com/office/drawing/2014/main" id="{F36213BB-986F-9662-2BEC-757F5ED932AE}"/>
                  </a:ext>
                </a:extLst>
              </p:cNvPr>
              <p:cNvCxnSpPr>
                <a:cxnSpLocks/>
              </p:cNvCxnSpPr>
              <p:nvPr/>
            </p:nvCxnSpPr>
            <p:spPr>
              <a:xfrm>
                <a:off x="5629072" y="3809682"/>
                <a:ext cx="1859346" cy="38245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6068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26"/>
                                        </p:tgtEl>
                                        <p:attrNameLst>
                                          <p:attrName>style.visibility</p:attrName>
                                        </p:attrNameLst>
                                      </p:cBhvr>
                                      <p:to>
                                        <p:strVal val="visible"/>
                                      </p:to>
                                    </p:set>
                                    <p:anim calcmode="lin" valueType="num">
                                      <p:cBhvr additive="base">
                                        <p:cTn id="27" dur="500" fill="hold"/>
                                        <p:tgtEl>
                                          <p:spTgt spid="626"/>
                                        </p:tgtEl>
                                        <p:attrNameLst>
                                          <p:attrName>ppt_x</p:attrName>
                                        </p:attrNameLst>
                                      </p:cBhvr>
                                      <p:tavLst>
                                        <p:tav tm="0">
                                          <p:val>
                                            <p:strVal val="#ppt_x"/>
                                          </p:val>
                                        </p:tav>
                                        <p:tav tm="100000">
                                          <p:val>
                                            <p:strVal val="#ppt_x"/>
                                          </p:val>
                                        </p:tav>
                                      </p:tavLst>
                                    </p:anim>
                                    <p:anim calcmode="lin" valueType="num">
                                      <p:cBhvr additive="base">
                                        <p:cTn id="28" dur="500" fill="hold"/>
                                        <p:tgtEl>
                                          <p:spTgt spid="6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623"/>
                                        </p:tgtEl>
                                        <p:attrNameLst>
                                          <p:attrName>style.visibility</p:attrName>
                                        </p:attrNameLst>
                                      </p:cBhvr>
                                      <p:to>
                                        <p:strVal val="visible"/>
                                      </p:to>
                                    </p:set>
                                    <p:anim calcmode="lin" valueType="num">
                                      <p:cBhvr additive="base">
                                        <p:cTn id="57" dur="500"/>
                                        <p:tgtEl>
                                          <p:spTgt spid="623"/>
                                        </p:tgtEl>
                                        <p:attrNameLst>
                                          <p:attrName>ppt_y</p:attrName>
                                        </p:attrNameLst>
                                      </p:cBhvr>
                                      <p:tavLst>
                                        <p:tav tm="0">
                                          <p:val>
                                            <p:strVal val="#ppt_y+#ppt_h*1.125000"/>
                                          </p:val>
                                        </p:tav>
                                        <p:tav tm="100000">
                                          <p:val>
                                            <p:strVal val="#ppt_y"/>
                                          </p:val>
                                        </p:tav>
                                      </p:tavLst>
                                    </p:anim>
                                    <p:animEffect transition="in" filter="wipe(up)">
                                      <p:cBhvr>
                                        <p:cTn id="58" dur="5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EBF583B-8320-1C75-B26B-D8EF9E599B62}"/>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p>
        </p:txBody>
      </p:sp>
      <p:pic>
        <p:nvPicPr>
          <p:cNvPr id="11" name="图片 10">
            <a:extLst>
              <a:ext uri="{FF2B5EF4-FFF2-40B4-BE49-F238E27FC236}">
                <a16:creationId xmlns:a16="http://schemas.microsoft.com/office/drawing/2014/main" id="{E40C5C5D-85DB-A7D9-D563-C36858058582}"/>
              </a:ext>
            </a:extLst>
          </p:cNvPr>
          <p:cNvPicPr>
            <a:picLocks noChangeAspect="1"/>
          </p:cNvPicPr>
          <p:nvPr/>
        </p:nvPicPr>
        <p:blipFill rotWithShape="1">
          <a:blip r:embed="rId2"/>
          <a:srcRect l="8764" r="8558"/>
          <a:stretch/>
        </p:blipFill>
        <p:spPr>
          <a:xfrm>
            <a:off x="973776" y="1388752"/>
            <a:ext cx="10082151" cy="3147621"/>
          </a:xfrm>
          <a:prstGeom prst="rect">
            <a:avLst/>
          </a:prstGeom>
        </p:spPr>
      </p:pic>
      <p:sp>
        <p:nvSpPr>
          <p:cNvPr id="12" name="文本框 11">
            <a:extLst>
              <a:ext uri="{FF2B5EF4-FFF2-40B4-BE49-F238E27FC236}">
                <a16:creationId xmlns:a16="http://schemas.microsoft.com/office/drawing/2014/main" id="{E4F74729-0805-FC2D-3BB7-C44CDBE627D9}"/>
              </a:ext>
            </a:extLst>
          </p:cNvPr>
          <p:cNvSpPr txBox="1"/>
          <p:nvPr/>
        </p:nvSpPr>
        <p:spPr>
          <a:xfrm>
            <a:off x="177798" y="862709"/>
            <a:ext cx="5926667" cy="338554"/>
          </a:xfrm>
          <a:prstGeom prst="rect">
            <a:avLst/>
          </a:prstGeom>
          <a:noFill/>
        </p:spPr>
        <p:txBody>
          <a:bodyPr wrap="square" rtlCol="0">
            <a:spAutoFit/>
          </a:bodyPr>
          <a:lstStyle/>
          <a:p>
            <a:pPr marL="285750" indent="-285750">
              <a:buFont typeface="Wingdings" pitchFamily="2" charset="2"/>
              <a:buChar char="u"/>
            </a:pPr>
            <a:r>
              <a:rPr kumimoji="1" lang="zh-CN" altLang="en-US" sz="1600" dirty="0"/>
              <a:t>从绘图角度突出本文的创新点</a:t>
            </a:r>
          </a:p>
        </p:txBody>
      </p:sp>
      <p:sp>
        <p:nvSpPr>
          <p:cNvPr id="13" name="文本框 12">
            <a:extLst>
              <a:ext uri="{FF2B5EF4-FFF2-40B4-BE49-F238E27FC236}">
                <a16:creationId xmlns:a16="http://schemas.microsoft.com/office/drawing/2014/main" id="{72116332-9DBA-497B-E933-97E07EC175C7}"/>
              </a:ext>
            </a:extLst>
          </p:cNvPr>
          <p:cNvSpPr txBox="1"/>
          <p:nvPr/>
        </p:nvSpPr>
        <p:spPr>
          <a:xfrm>
            <a:off x="777832" y="4884473"/>
            <a:ext cx="10658106" cy="584775"/>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sz="1600" dirty="0"/>
              <a:t>我们的方法结合了每一个</a:t>
            </a:r>
            <a:r>
              <a:rPr kumimoji="1" lang="en-US" altLang="zh-CN" sz="1600" dirty="0"/>
              <a:t>cube</a:t>
            </a:r>
            <a:r>
              <a:rPr kumimoji="1" lang="zh-CN" altLang="en-US" sz="1600" dirty="0"/>
              <a:t>中的其它点的</a:t>
            </a:r>
            <a:r>
              <a:rPr kumimoji="1" lang="en-US" altLang="zh-CN" sz="1600" dirty="0"/>
              <a:t>PSF</a:t>
            </a:r>
            <a:r>
              <a:rPr kumimoji="1" lang="zh-CN" altLang="en-US" sz="1600" dirty="0"/>
              <a:t> </a:t>
            </a:r>
            <a:r>
              <a:rPr kumimoji="1" lang="en-US" altLang="zh-CN" sz="1600" dirty="0"/>
              <a:t>filter</a:t>
            </a:r>
            <a:r>
              <a:rPr kumimoji="1" lang="zh-CN" altLang="en-US" sz="1600" dirty="0"/>
              <a:t>信息，而不是每一个</a:t>
            </a:r>
            <a:r>
              <a:rPr kumimoji="1" lang="en-US" altLang="zh-CN" sz="1600" dirty="0"/>
              <a:t>cube</a:t>
            </a:r>
            <a:r>
              <a:rPr kumimoji="1" lang="zh-CN" altLang="en-US" sz="1600" dirty="0"/>
              <a:t>只用一个反算子，实现了在</a:t>
            </a:r>
            <a:r>
              <a:rPr kumimoji="1" lang="en-US" altLang="zh-CN" sz="1600" dirty="0"/>
              <a:t>pixel</a:t>
            </a:r>
            <a:r>
              <a:rPr kumimoji="1" lang="zh-CN" altLang="en-US" sz="1600" dirty="0"/>
              <a:t>尺度的去模糊，更加合理且效果更好，插值引入的计算量很少</a:t>
            </a:r>
          </a:p>
        </p:txBody>
      </p:sp>
    </p:spTree>
    <p:extLst>
      <p:ext uri="{BB962C8B-B14F-4D97-AF65-F5344CB8AC3E}">
        <p14:creationId xmlns:p14="http://schemas.microsoft.com/office/powerpoint/2010/main" val="43296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B6F728-07B3-F88C-F402-B9F98937DECC}"/>
              </a:ext>
            </a:extLst>
          </p:cNvPr>
          <p:cNvSpPr txBox="1"/>
          <p:nvPr/>
        </p:nvSpPr>
        <p:spPr>
          <a:xfrm>
            <a:off x="177798" y="819113"/>
            <a:ext cx="5926667" cy="338554"/>
          </a:xfrm>
          <a:prstGeom prst="rect">
            <a:avLst/>
          </a:prstGeom>
          <a:noFill/>
        </p:spPr>
        <p:txBody>
          <a:bodyPr wrap="square" rtlCol="0">
            <a:spAutoFit/>
          </a:bodyPr>
          <a:lstStyle/>
          <a:p>
            <a:pPr marL="285750" indent="-285750">
              <a:buFont typeface="Wingdings" pitchFamily="2" charset="2"/>
              <a:buChar char="u"/>
            </a:pPr>
            <a:r>
              <a:rPr kumimoji="1" lang="zh-CN" altLang="en-US" sz="1600" dirty="0"/>
              <a:t>从公式角度突出本文的创新点</a:t>
            </a:r>
          </a:p>
        </p:txBody>
      </p:sp>
      <p:sp>
        <p:nvSpPr>
          <p:cNvPr id="3" name="文本框 2">
            <a:extLst>
              <a:ext uri="{FF2B5EF4-FFF2-40B4-BE49-F238E27FC236}">
                <a16:creationId xmlns:a16="http://schemas.microsoft.com/office/drawing/2014/main" id="{7EBF583B-8320-1C75-B26B-D8EF9E599B62}"/>
              </a:ext>
            </a:extLst>
          </p:cNvPr>
          <p:cNvSpPr txBox="1"/>
          <p:nvPr/>
        </p:nvSpPr>
        <p:spPr>
          <a:xfrm>
            <a:off x="177798" y="203200"/>
            <a:ext cx="4732869" cy="369332"/>
          </a:xfrm>
          <a:prstGeom prst="rect">
            <a:avLst/>
          </a:prstGeom>
          <a:noFill/>
        </p:spPr>
        <p:txBody>
          <a:bodyPr wrap="square" rtlCol="0">
            <a:spAutoFit/>
          </a:bodyPr>
          <a:lstStyle/>
          <a:p>
            <a:pPr marL="285750" indent="-285750">
              <a:buFont typeface="Wingdings" pitchFamily="2" charset="2"/>
              <a:buChar char="Ø"/>
            </a:pPr>
            <a:r>
              <a:rPr kumimoji="1" lang="zh-CN" altLang="en-US" dirty="0"/>
              <a:t>分析总结</a:t>
            </a:r>
          </a:p>
        </p:txBody>
      </p:sp>
      <p:grpSp>
        <p:nvGrpSpPr>
          <p:cNvPr id="8" name="组合 7">
            <a:extLst>
              <a:ext uri="{FF2B5EF4-FFF2-40B4-BE49-F238E27FC236}">
                <a16:creationId xmlns:a16="http://schemas.microsoft.com/office/drawing/2014/main" id="{898FE916-E8F3-3FA0-8550-2D2A8A9BC9E9}"/>
              </a:ext>
            </a:extLst>
          </p:cNvPr>
          <p:cNvGrpSpPr/>
          <p:nvPr/>
        </p:nvGrpSpPr>
        <p:grpSpPr>
          <a:xfrm>
            <a:off x="605291" y="1349122"/>
            <a:ext cx="6097978" cy="918448"/>
            <a:chOff x="605291" y="1349122"/>
            <a:chExt cx="6097978" cy="918448"/>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4664F16E-6900-7088-F9B9-B285CB9D9313}"/>
                    </a:ext>
                  </a:extLst>
                </p:cNvPr>
                <p:cNvSpPr txBox="1"/>
                <p:nvPr/>
              </p:nvSpPr>
              <p:spPr>
                <a:xfrm>
                  <a:off x="721315" y="1349122"/>
                  <a:ext cx="4491953" cy="307777"/>
                </a:xfrm>
                <a:prstGeom prst="rect">
                  <a:avLst/>
                </a:prstGeom>
                <a:noFill/>
              </p:spPr>
              <p:txBody>
                <a:bodyPr wrap="square" lIns="0" tIns="0" rIns="0" bIns="0" rtlCol="0">
                  <a:spAutoFit/>
                </a:bodyPr>
                <a:lstStyle/>
                <a:p>
                  <a14:m>
                    <m:oMath xmlns:m="http://schemas.openxmlformats.org/officeDocument/2006/math">
                      <m:r>
                        <a:rPr kumimoji="1" lang="en-US" altLang="zh-CN" sz="2000" b="1" i="1" smtClean="0">
                          <a:latin typeface="Cambria Math" panose="02040503050406030204" pitchFamily="18" charset="0"/>
                        </a:rPr>
                        <m:t>𝑰</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𝑀</m:t>
                          </m:r>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𝑀</m:t>
                          </m:r>
                        </m:sub>
                      </m:sSub>
                    </m:oMath>
                  </a14:m>
                  <a:r>
                    <a:rPr kumimoji="1" lang="en-US" altLang="zh-CN" sz="2000" dirty="0"/>
                    <a:t>]</a:t>
                  </a:r>
                  <a:r>
                    <a:rPr kumimoji="1" lang="zh-CN" altLang="en-US" sz="2000" dirty="0"/>
                    <a:t>  </a:t>
                  </a:r>
                  <a:r>
                    <a:rPr kumimoji="1" lang="en-US" altLang="zh-CN" sz="1400" dirty="0"/>
                    <a:t>(M&gt;1)</a:t>
                  </a:r>
                  <a:endParaRPr kumimoji="1" lang="zh-CN" altLang="en-US" sz="1400" dirty="0"/>
                </a:p>
              </p:txBody>
            </p:sp>
          </mc:Choice>
          <mc:Fallback>
            <p:sp>
              <p:nvSpPr>
                <p:cNvPr id="4" name="文本框 3">
                  <a:extLst>
                    <a:ext uri="{FF2B5EF4-FFF2-40B4-BE49-F238E27FC236}">
                      <a16:creationId xmlns:a16="http://schemas.microsoft.com/office/drawing/2014/main" id="{4664F16E-6900-7088-F9B9-B285CB9D9313}"/>
                    </a:ext>
                  </a:extLst>
                </p:cNvPr>
                <p:cNvSpPr txBox="1">
                  <a:spLocks noRot="1" noChangeAspect="1" noMove="1" noResize="1" noEditPoints="1" noAdjustHandles="1" noChangeArrowheads="1" noChangeShapeType="1" noTextEdit="1"/>
                </p:cNvSpPr>
                <p:nvPr/>
              </p:nvSpPr>
              <p:spPr>
                <a:xfrm>
                  <a:off x="721315" y="1349122"/>
                  <a:ext cx="4491953" cy="307777"/>
                </a:xfrm>
                <a:prstGeom prst="rect">
                  <a:avLst/>
                </a:prstGeom>
                <a:blipFill>
                  <a:blip r:embed="rId2"/>
                  <a:stretch>
                    <a:fillRect l="-1972" t="-28000" b="-48000"/>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1C080F3D-73EA-5F26-AAAF-5563101F88E6}"/>
                </a:ext>
              </a:extLst>
            </p:cNvPr>
            <p:cNvGrpSpPr/>
            <p:nvPr/>
          </p:nvGrpSpPr>
          <p:grpSpPr>
            <a:xfrm>
              <a:off x="605291" y="1898238"/>
              <a:ext cx="6097978" cy="369332"/>
              <a:chOff x="652792" y="1875675"/>
              <a:chExt cx="6097978" cy="369332"/>
            </a:xfrm>
          </p:grpSpPr>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E2B5140-0382-F28B-D550-D5F0A8360883}"/>
                      </a:ext>
                    </a:extLst>
                  </p:cNvPr>
                  <p:cNvSpPr txBox="1"/>
                  <p:nvPr/>
                </p:nvSpPr>
                <p:spPr>
                  <a:xfrm>
                    <a:off x="652792" y="1875675"/>
                    <a:ext cx="6097978" cy="369332"/>
                  </a:xfrm>
                  <a:prstGeom prst="rect">
                    <a:avLst/>
                  </a:prstGeom>
                  <a:noFill/>
                </p:spPr>
                <p:txBody>
                  <a:bodyPr wrap="square" rtlCol="0">
                    <a:spAutoFit/>
                  </a:bodyPr>
                  <a:lstStyle/>
                  <a:p>
                    <a:r>
                      <a:rPr kumimoji="1" lang="en-US" altLang="zh-CN" dirty="0"/>
                      <a:t>For</a:t>
                    </a:r>
                    <a:r>
                      <a:rPr kumimoji="1" lang="zh-CN" altLang="en-US" dirty="0"/>
                      <a:t> </a:t>
                    </a:r>
                    <a:r>
                      <a:rPr kumimoji="1" lang="en-US" altLang="zh-CN" dirty="0"/>
                      <a:t>the</a:t>
                    </a:r>
                    <a:r>
                      <a:rPr kumimoji="1" lang="zh-CN" altLang="en-US" dirty="0"/>
                      <a:t> </a:t>
                    </a:r>
                    <a:r>
                      <a:rPr kumimoji="1" lang="en-US" altLang="zh-CN" dirty="0"/>
                      <a:t>cubic</a:t>
                    </a:r>
                    <a:r>
                      <a:rPr kumimoji="1" lang="zh-CN" altLang="en-US" dirty="0"/>
                      <a:t> </a:t>
                    </a:r>
                    <a14:m>
                      <m:oMath xmlns:m="http://schemas.openxmlformats.org/officeDocument/2006/math">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𝑐</m:t>
                            </m:r>
                          </m:e>
                          <m:sub>
                            <m:r>
                              <a:rPr kumimoji="1" lang="en-US" altLang="zh-CN" sz="1800" b="0" i="1" smtClean="0">
                                <a:latin typeface="Cambria Math" panose="02040503050406030204" pitchFamily="18" charset="0"/>
                              </a:rPr>
                              <m:t>𝑖</m:t>
                            </m:r>
                          </m:sub>
                        </m:sSub>
                      </m:oMath>
                    </a14:m>
                    <a:r>
                      <a:rPr kumimoji="1" lang="zh-CN" altLang="en-US" dirty="0"/>
                      <a:t> </a:t>
                    </a:r>
                    <a:r>
                      <a:rPr kumimoji="1" lang="en-US" altLang="zh-CN" dirty="0"/>
                      <a:t>,</a:t>
                    </a:r>
                    <a:r>
                      <a:rPr kumimoji="1" lang="zh-CN" altLang="en-US" dirty="0"/>
                      <a:t> </a:t>
                    </a:r>
                    <a:r>
                      <a:rPr kumimoji="1" lang="en-US" altLang="zh-CN" dirty="0"/>
                      <a:t>the</a:t>
                    </a:r>
                    <a:r>
                      <a:rPr kumimoji="1" lang="zh-CN" altLang="en-US" dirty="0"/>
                      <a:t> </a:t>
                    </a:r>
                    <a:r>
                      <a:rPr kumimoji="1" lang="en-US" altLang="zh-CN" dirty="0"/>
                      <a:t>PSF</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center</a:t>
                    </a:r>
                    <a:r>
                      <a:rPr kumimoji="1" lang="zh-CN" altLang="en-US" dirty="0"/>
                      <a:t> </a:t>
                    </a:r>
                    <a:r>
                      <a:rPr kumimoji="1" lang="en-US" altLang="zh-CN" dirty="0"/>
                      <a:t>point</a:t>
                    </a:r>
                    <a:r>
                      <a:rPr kumimoji="1" lang="zh-CN" altLang="en-US" dirty="0"/>
                      <a:t> </a:t>
                    </a:r>
                    <a:r>
                      <a:rPr kumimoji="1" lang="en-US" altLang="zh-CN" dirty="0"/>
                      <a:t>is</a:t>
                    </a:r>
                    <a:r>
                      <a:rPr kumimoji="1" lang="zh-CN" altLang="en-US" dirty="0"/>
                      <a:t>   </a:t>
                    </a:r>
                  </a:p>
                </p:txBody>
              </p:sp>
            </mc:Choice>
            <mc:Fallback xmlns="">
              <p:sp>
                <p:nvSpPr>
                  <p:cNvPr id="15" name="文本框 14">
                    <a:extLst>
                      <a:ext uri="{FF2B5EF4-FFF2-40B4-BE49-F238E27FC236}">
                        <a16:creationId xmlns:a16="http://schemas.microsoft.com/office/drawing/2014/main" id="{7E2B5140-0382-F28B-D550-D5F0A8360883}"/>
                      </a:ext>
                    </a:extLst>
                  </p:cNvPr>
                  <p:cNvSpPr txBox="1">
                    <a:spLocks noRot="1" noChangeAspect="1" noMove="1" noResize="1" noEditPoints="1" noAdjustHandles="1" noChangeArrowheads="1" noChangeShapeType="1" noTextEdit="1"/>
                  </p:cNvSpPr>
                  <p:nvPr/>
                </p:nvSpPr>
                <p:spPr>
                  <a:xfrm>
                    <a:off x="652792" y="1875675"/>
                    <a:ext cx="6097978" cy="369332"/>
                  </a:xfrm>
                  <a:prstGeom prst="rect">
                    <a:avLst/>
                  </a:prstGeom>
                  <a:blipFill>
                    <a:blip r:embed="rId5"/>
                    <a:stretch>
                      <a:fillRect l="-832" t="-6667"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8DBB24E-FC45-1849-00B7-E8AD34A63845}"/>
                      </a:ext>
                    </a:extLst>
                  </p:cNvPr>
                  <p:cNvSpPr txBox="1"/>
                  <p:nvPr/>
                </p:nvSpPr>
                <p:spPr>
                  <a:xfrm>
                    <a:off x="5381829" y="1906615"/>
                    <a:ext cx="1225785" cy="29924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𝑠𝑓</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endParaRPr kumimoji="1" lang="zh-CN" altLang="en-US" dirty="0"/>
                  </a:p>
                </p:txBody>
              </p:sp>
            </mc:Choice>
            <mc:Fallback xmlns="">
              <p:sp>
                <p:nvSpPr>
                  <p:cNvPr id="16" name="文本框 15">
                    <a:extLst>
                      <a:ext uri="{FF2B5EF4-FFF2-40B4-BE49-F238E27FC236}">
                        <a16:creationId xmlns:a16="http://schemas.microsoft.com/office/drawing/2014/main" id="{28DBB24E-FC45-1849-00B7-E8AD34A63845}"/>
                      </a:ext>
                    </a:extLst>
                  </p:cNvPr>
                  <p:cNvSpPr txBox="1">
                    <a:spLocks noRot="1" noChangeAspect="1" noMove="1" noResize="1" noEditPoints="1" noAdjustHandles="1" noChangeArrowheads="1" noChangeShapeType="1" noTextEdit="1"/>
                  </p:cNvSpPr>
                  <p:nvPr/>
                </p:nvSpPr>
                <p:spPr>
                  <a:xfrm>
                    <a:off x="5381829" y="1906615"/>
                    <a:ext cx="1225785" cy="299249"/>
                  </a:xfrm>
                  <a:prstGeom prst="rect">
                    <a:avLst/>
                  </a:prstGeom>
                  <a:blipFill>
                    <a:blip r:embed="rId6"/>
                    <a:stretch>
                      <a:fillRect l="-7216" t="-20000" r="-11340" b="-40000"/>
                    </a:stretch>
                  </a:blipFill>
                </p:spPr>
                <p:txBody>
                  <a:bodyPr/>
                  <a:lstStyle/>
                  <a:p>
                    <a:r>
                      <a:rPr lang="zh-CN" altLang="en-US">
                        <a:noFill/>
                      </a:rPr>
                      <a:t> </a:t>
                    </a:r>
                  </a:p>
                </p:txBody>
              </p:sp>
            </mc:Fallback>
          </mc:AlternateContent>
        </p:grpSp>
      </p:grpSp>
      <p:grpSp>
        <p:nvGrpSpPr>
          <p:cNvPr id="11" name="组合 10">
            <a:extLst>
              <a:ext uri="{FF2B5EF4-FFF2-40B4-BE49-F238E27FC236}">
                <a16:creationId xmlns:a16="http://schemas.microsoft.com/office/drawing/2014/main" id="{EC181C67-5E21-7F78-8F23-9A09DAFD7B3D}"/>
              </a:ext>
            </a:extLst>
          </p:cNvPr>
          <p:cNvGrpSpPr/>
          <p:nvPr/>
        </p:nvGrpSpPr>
        <p:grpSpPr>
          <a:xfrm>
            <a:off x="0" y="2489128"/>
            <a:ext cx="7917873" cy="1428455"/>
            <a:chOff x="0" y="2489128"/>
            <a:chExt cx="7917873" cy="1428455"/>
          </a:xfrm>
        </p:grpSpPr>
        <p:grpSp>
          <p:nvGrpSpPr>
            <p:cNvPr id="9" name="组合 8">
              <a:extLst>
                <a:ext uri="{FF2B5EF4-FFF2-40B4-BE49-F238E27FC236}">
                  <a16:creationId xmlns:a16="http://schemas.microsoft.com/office/drawing/2014/main" id="{0AD40D85-C92E-67E5-0DE8-EF2949C371DE}"/>
                </a:ext>
              </a:extLst>
            </p:cNvPr>
            <p:cNvGrpSpPr/>
            <p:nvPr/>
          </p:nvGrpSpPr>
          <p:grpSpPr>
            <a:xfrm>
              <a:off x="0" y="2489128"/>
              <a:ext cx="6878513" cy="1428455"/>
              <a:chOff x="0" y="2489128"/>
              <a:chExt cx="6878513" cy="1428455"/>
            </a:xfrm>
          </p:grpSpPr>
          <p:grpSp>
            <p:nvGrpSpPr>
              <p:cNvPr id="13" name="组合 12">
                <a:extLst>
                  <a:ext uri="{FF2B5EF4-FFF2-40B4-BE49-F238E27FC236}">
                    <a16:creationId xmlns:a16="http://schemas.microsoft.com/office/drawing/2014/main" id="{EE7B1AB7-51E4-27CD-163B-4884C8DAF2C4}"/>
                  </a:ext>
                </a:extLst>
              </p:cNvPr>
              <p:cNvGrpSpPr/>
              <p:nvPr/>
            </p:nvGrpSpPr>
            <p:grpSpPr>
              <a:xfrm>
                <a:off x="430047" y="2893346"/>
                <a:ext cx="6448466" cy="646972"/>
                <a:chOff x="569685" y="5185392"/>
                <a:chExt cx="9191831" cy="646972"/>
              </a:xfrm>
            </p:grpSpPr>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0AF4970-5E8E-F88F-D606-59775FD56B91}"/>
                        </a:ext>
                      </a:extLst>
                    </p:cNvPr>
                    <p:cNvSpPr txBox="1"/>
                    <p:nvPr/>
                  </p:nvSpPr>
                  <p:spPr>
                    <a:xfrm>
                      <a:off x="569685" y="5185392"/>
                      <a:ext cx="6097978" cy="646972"/>
                    </a:xfrm>
                    <a:prstGeom prst="rect">
                      <a:avLst/>
                    </a:prstGeom>
                    <a:noFill/>
                  </p:spPr>
                  <p:txBody>
                    <a:bodyPr wrap="square">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𝑠𝑓</m:t>
                              </m:r>
                            </m:sub>
                          </m:sSub>
                          <m:r>
                            <a:rPr kumimoji="1" lang="en-US" altLang="zh-CN" b="0" i="1" smtClean="0">
                              <a:latin typeface="Cambria Math" panose="02040503050406030204" pitchFamily="18" charset="0"/>
                            </a:rPr>
                            <m:t> </m:t>
                          </m:r>
                          <m:d>
                            <m:dPr>
                              <m:ctrlPr>
                                <a:rPr kumimoji="1" lang="en-US" altLang="zh-CN" b="0" i="1" smtClean="0">
                                  <a:latin typeface="Cambria Math" panose="02040503050406030204" pitchFamily="18" charset="0"/>
                                </a:rPr>
                              </m:ctrlPr>
                            </m:dPr>
                            <m:e>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zh-CN" altLang="en-US"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𝑥</m:t>
                                                  </m:r>
                                                </m:sub>
                                              </m:sSub>
                                            </m:num>
                                            <m:den>
                                              <m:r>
                                                <a:rPr kumimoji="1" lang="en-US" altLang="zh-CN" b="0" i="1" smtClean="0">
                                                  <a:latin typeface="Cambria Math" panose="02040503050406030204" pitchFamily="18" charset="0"/>
                                                </a:rPr>
                                                <m:t>2</m:t>
                                              </m:r>
                                            </m:den>
                                          </m:f>
                                        </m:e>
                                      </m:d>
                                    </m:sub>
                                  </m:sSub>
                                  <m:r>
                                    <a:rPr kumimoji="1" lang="zh-CN" altLang="en-US"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zh-CN" altLang="en-US"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𝑥</m:t>
                                                  </m:r>
                                                </m:sub>
                                              </m:sSub>
                                            </m:num>
                                            <m:den>
                                              <m:r>
                                                <a:rPr kumimoji="1" lang="en-US" altLang="zh-CN" b="0" i="1" smtClean="0">
                                                  <a:latin typeface="Cambria Math" panose="02040503050406030204" pitchFamily="18" charset="0"/>
                                                </a:rPr>
                                                <m:t>2</m:t>
                                              </m:r>
                                            </m:den>
                                          </m:f>
                                        </m:e>
                                      </m:d>
                                    </m:sub>
                                  </m:sSub>
                                </m:e>
                              </m:d>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zh-CN" altLang="en-US"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𝑦</m:t>
                                                  </m:r>
                                                </m:sub>
                                              </m:sSub>
                                            </m:num>
                                            <m:den>
                                              <m:r>
                                                <a:rPr kumimoji="1" lang="en-US" altLang="zh-CN" b="0" i="1" smtClean="0">
                                                  <a:latin typeface="Cambria Math" panose="02040503050406030204" pitchFamily="18" charset="0"/>
                                                </a:rPr>
                                                <m:t>2</m:t>
                                              </m:r>
                                            </m:den>
                                          </m:f>
                                        </m:e>
                                      </m:d>
                                    </m:sub>
                                  </m:sSub>
                                  <m:r>
                                    <a:rPr kumimoji="1" lang="zh-CN" altLang="en-US" b="0" i="1" smtClean="0">
                                      <a:latin typeface="Cambria Math" panose="02040503050406030204" pitchFamily="18" charset="0"/>
                                    </a:rPr>
                                    <m:t> </m:t>
                                  </m:r>
                                  <m:r>
                                    <a:rPr kumimoji="1" lang="en-US" altLang="zh-CN" i="1">
                                      <a:latin typeface="Cambria Math" panose="02040503050406030204" pitchFamily="18" charset="0"/>
                                      <a:ea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zh-CN" altLang="en-US"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𝑦</m:t>
                                                  </m:r>
                                                </m:sub>
                                              </m:sSub>
                                            </m:num>
                                            <m:den>
                                              <m:r>
                                                <a:rPr kumimoji="1" lang="en-US" altLang="zh-CN" b="0" i="1" smtClean="0">
                                                  <a:latin typeface="Cambria Math" panose="02040503050406030204" pitchFamily="18" charset="0"/>
                                                </a:rPr>
                                                <m:t>2</m:t>
                                              </m:r>
                                            </m:den>
                                          </m:f>
                                        </m:e>
                                      </m:d>
                                    </m:sub>
                                  </m:sSub>
                                </m:e>
                              </m:d>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zh-CN" altLang="en-US"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𝑧</m:t>
                                                  </m:r>
                                                </m:sub>
                                              </m:sSub>
                                            </m:num>
                                            <m:den>
                                              <m:r>
                                                <a:rPr kumimoji="1" lang="en-US" altLang="zh-CN" b="0" i="1" smtClean="0">
                                                  <a:latin typeface="Cambria Math" panose="02040503050406030204" pitchFamily="18" charset="0"/>
                                                </a:rPr>
                                                <m:t>2</m:t>
                                              </m:r>
                                            </m:den>
                                          </m:f>
                                        </m:e>
                                      </m:d>
                                    </m:sub>
                                  </m:sSub>
                                  <m:r>
                                    <a:rPr kumimoji="1" lang="zh-CN" altLang="en-US" b="0" i="1" smtClean="0">
                                      <a:latin typeface="Cambria Math" panose="02040503050406030204" pitchFamily="18" charset="0"/>
                                    </a:rPr>
                                    <m:t> </m:t>
                                  </m:r>
                                  <m:r>
                                    <a:rPr kumimoji="1" lang="en-US" altLang="zh-CN" i="1">
                                      <a:latin typeface="Cambria Math" panose="02040503050406030204" pitchFamily="18" charset="0"/>
                                      <a:ea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zh-CN" altLang="en-US"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𝑑</m:t>
                                                  </m:r>
                                                </m:e>
                                                <m:sub>
                                                  <m:r>
                                                    <a:rPr kumimoji="1" lang="en-US" altLang="zh-CN" b="0" i="1" smtClean="0">
                                                      <a:latin typeface="Cambria Math" panose="02040503050406030204" pitchFamily="18" charset="0"/>
                                                    </a:rPr>
                                                    <m:t>𝑧</m:t>
                                                  </m:r>
                                                </m:sub>
                                              </m:sSub>
                                            </m:num>
                                            <m:den>
                                              <m:r>
                                                <a:rPr kumimoji="1" lang="en-US" altLang="zh-CN" b="0" i="1" smtClean="0">
                                                  <a:latin typeface="Cambria Math" panose="02040503050406030204" pitchFamily="18" charset="0"/>
                                                </a:rPr>
                                                <m:t>2</m:t>
                                              </m:r>
                                            </m:den>
                                          </m:f>
                                        </m:e>
                                      </m:d>
                                    </m:sub>
                                  </m:sSub>
                                </m:e>
                              </m:d>
                            </m:e>
                          </m:d>
                        </m:oMath>
                      </a14:m>
                      <a:r>
                        <a:rPr lang="zh-CN" altLang="en-US" dirty="0"/>
                        <a:t> </a:t>
                      </a:r>
                    </a:p>
                  </p:txBody>
                </p:sp>
              </mc:Choice>
              <mc:Fallback xmlns="">
                <p:sp>
                  <p:nvSpPr>
                    <p:cNvPr id="10" name="文本框 9">
                      <a:extLst>
                        <a:ext uri="{FF2B5EF4-FFF2-40B4-BE49-F238E27FC236}">
                          <a16:creationId xmlns:a16="http://schemas.microsoft.com/office/drawing/2014/main" id="{80AF4970-5E8E-F88F-D606-59775FD56B91}"/>
                        </a:ext>
                      </a:extLst>
                    </p:cNvPr>
                    <p:cNvSpPr txBox="1">
                      <a:spLocks noRot="1" noChangeAspect="1" noMove="1" noResize="1" noEditPoints="1" noAdjustHandles="1" noChangeArrowheads="1" noChangeShapeType="1" noTextEdit="1"/>
                    </p:cNvSpPr>
                    <p:nvPr/>
                  </p:nvSpPr>
                  <p:spPr>
                    <a:xfrm>
                      <a:off x="569685" y="5185392"/>
                      <a:ext cx="6097978" cy="646972"/>
                    </a:xfrm>
                    <a:prstGeom prst="rect">
                      <a:avLst/>
                    </a:prstGeom>
                    <a:blipFill>
                      <a:blip r:embed="rId3"/>
                      <a:stretch>
                        <a:fillRect r="-38872"/>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84B122D1-1E9F-655B-8C42-E0B47F94A738}"/>
                    </a:ext>
                  </a:extLst>
                </p:cNvPr>
                <p:cNvSpPr txBox="1"/>
                <p:nvPr/>
              </p:nvSpPr>
              <p:spPr>
                <a:xfrm>
                  <a:off x="6548909" y="5324212"/>
                  <a:ext cx="3212607" cy="369332"/>
                </a:xfrm>
                <a:prstGeom prst="rect">
                  <a:avLst/>
                </a:prstGeom>
                <a:noFill/>
              </p:spPr>
              <p:txBody>
                <a:bodyPr wrap="square" rtlCol="0">
                  <a:spAutoFit/>
                </a:bodyPr>
                <a:lstStyle/>
                <a:p>
                  <a:endParaRPr kumimoji="1" lang="zh-CN" altLang="en-US" dirty="0"/>
                </a:p>
              </p:txBody>
            </p:sp>
          </p:gr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01D18D48-76F1-0AE3-22DD-5B5C6B008BE1}"/>
                      </a:ext>
                    </a:extLst>
                  </p:cNvPr>
                  <p:cNvSpPr txBox="1"/>
                  <p:nvPr/>
                </p:nvSpPr>
                <p:spPr>
                  <a:xfrm>
                    <a:off x="276284" y="3640584"/>
                    <a:ext cx="4245906" cy="27699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r>
                      <a:rPr kumimoji="1" lang="zh-CN" altLang="en-US" dirty="0"/>
                      <a:t> </a:t>
                    </a:r>
                    <a:r>
                      <a:rPr kumimoji="1" lang="en-US" altLang="zh-CN" dirty="0"/>
                      <a:t>apply</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entire</a:t>
                    </a:r>
                    <a:r>
                      <a:rPr kumimoji="1" lang="zh-CN" altLang="en-US" dirty="0"/>
                      <a:t> </a:t>
                    </a:r>
                    <a:r>
                      <a:rPr kumimoji="1" lang="en-US" altLang="zh-CN" dirty="0"/>
                      <a:t>cubic</a:t>
                    </a:r>
                    <a:r>
                      <a:rPr kumimoji="1" lang="zh-CN" altLang="en-US" dirty="0"/>
                      <a:t>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𝑖</m:t>
                            </m:r>
                          </m:sub>
                        </m:sSub>
                      </m:oMath>
                    </a14:m>
                    <a:r>
                      <a:rPr kumimoji="1" lang="zh-CN" altLang="en-US" dirty="0"/>
                      <a:t>  </a:t>
                    </a:r>
                  </a:p>
                </p:txBody>
              </p:sp>
            </mc:Choice>
            <mc:Fallback>
              <p:sp>
                <p:nvSpPr>
                  <p:cNvPr id="14" name="文本框 13">
                    <a:extLst>
                      <a:ext uri="{FF2B5EF4-FFF2-40B4-BE49-F238E27FC236}">
                        <a16:creationId xmlns:a16="http://schemas.microsoft.com/office/drawing/2014/main" id="{01D18D48-76F1-0AE3-22DD-5B5C6B008BE1}"/>
                      </a:ext>
                    </a:extLst>
                  </p:cNvPr>
                  <p:cNvSpPr txBox="1">
                    <a:spLocks noRot="1" noChangeAspect="1" noMove="1" noResize="1" noEditPoints="1" noAdjustHandles="1" noChangeArrowheads="1" noChangeShapeType="1" noTextEdit="1"/>
                  </p:cNvSpPr>
                  <p:nvPr/>
                </p:nvSpPr>
                <p:spPr>
                  <a:xfrm>
                    <a:off x="276284" y="3640584"/>
                    <a:ext cx="4245906" cy="276999"/>
                  </a:xfrm>
                  <a:prstGeom prst="rect">
                    <a:avLst/>
                  </a:prstGeom>
                  <a:blipFill>
                    <a:blip r:embed="rId7"/>
                    <a:stretch>
                      <a:fillRect l="-1786" t="-26087" b="-47826"/>
                    </a:stretch>
                  </a:blipFill>
                </p:spPr>
                <p:txBody>
                  <a:bodyPr/>
                  <a:lstStyle/>
                  <a:p>
                    <a:r>
                      <a:rPr lang="zh-CN" altLang="en-US">
                        <a:noFill/>
                      </a:rPr>
                      <a:t> </a:t>
                    </a:r>
                  </a:p>
                </p:txBody>
              </p:sp>
            </mc:Fallback>
          </mc:AlternateContent>
          <p:sp>
            <p:nvSpPr>
              <p:cNvPr id="131" name="文本框 130">
                <a:extLst>
                  <a:ext uri="{FF2B5EF4-FFF2-40B4-BE49-F238E27FC236}">
                    <a16:creationId xmlns:a16="http://schemas.microsoft.com/office/drawing/2014/main" id="{0DC88661-4D9F-E30C-BA46-992408B481C5}"/>
                  </a:ext>
                </a:extLst>
              </p:cNvPr>
              <p:cNvSpPr txBox="1"/>
              <p:nvPr/>
            </p:nvSpPr>
            <p:spPr>
              <a:xfrm>
                <a:off x="0" y="2489128"/>
                <a:ext cx="4732869" cy="338554"/>
              </a:xfrm>
              <a:prstGeom prst="rect">
                <a:avLst/>
              </a:prstGeom>
              <a:noFill/>
            </p:spPr>
            <p:txBody>
              <a:bodyPr wrap="square" rtlCol="0">
                <a:spAutoFit/>
              </a:bodyPr>
              <a:lstStyle/>
              <a:p>
                <a:pPr marL="285750" indent="-285750">
                  <a:buFont typeface="Wingdings" pitchFamily="2" charset="2"/>
                  <a:buChar char="ü"/>
                </a:pPr>
                <a:r>
                  <a:rPr kumimoji="1" lang="en-US" altLang="zh-CN" sz="1600" b="1" dirty="0"/>
                  <a:t>Local</a:t>
                </a:r>
                <a:r>
                  <a:rPr kumimoji="1" lang="zh-CN" altLang="en-US" sz="1600" b="1" dirty="0"/>
                  <a:t> </a:t>
                </a:r>
                <a:r>
                  <a:rPr kumimoji="1" lang="en-US" altLang="zh-CN" sz="1600" b="1" dirty="0"/>
                  <a:t>stationery</a:t>
                </a:r>
                <a:r>
                  <a:rPr kumimoji="1" lang="zh-CN" altLang="en-US" sz="1600" b="1" dirty="0"/>
                  <a:t> </a:t>
                </a:r>
                <a:r>
                  <a:rPr kumimoji="1" lang="en-US" altLang="zh-CN" sz="1600" b="1" dirty="0"/>
                  <a:t>assumption:</a:t>
                </a:r>
                <a:endParaRPr kumimoji="1" lang="zh-CN" altLang="en-US" sz="1600" b="1" dirty="0"/>
              </a:p>
            </p:txBody>
          </p:sp>
        </p:grpSp>
        <p:sp>
          <p:nvSpPr>
            <p:cNvPr id="132" name="文本框 131">
              <a:extLst>
                <a:ext uri="{FF2B5EF4-FFF2-40B4-BE49-F238E27FC236}">
                  <a16:creationId xmlns:a16="http://schemas.microsoft.com/office/drawing/2014/main" id="{4200CE47-4BF7-21E6-0C04-605526B97492}"/>
                </a:ext>
              </a:extLst>
            </p:cNvPr>
            <p:cNvSpPr txBox="1"/>
            <p:nvPr/>
          </p:nvSpPr>
          <p:spPr>
            <a:xfrm>
              <a:off x="6431346" y="2993023"/>
              <a:ext cx="1486527" cy="369332"/>
            </a:xfrm>
            <a:prstGeom prst="rect">
              <a:avLst/>
            </a:prstGeom>
            <a:noFill/>
          </p:spPr>
          <p:txBody>
            <a:bodyPr wrap="square" rtlCol="0">
              <a:spAutoFit/>
            </a:bodyPr>
            <a:lstStyle/>
            <a:p>
              <a:r>
                <a:rPr kumimoji="1" lang="en-US" altLang="zh-CN" dirty="0"/>
                <a:t>is</a:t>
              </a:r>
              <a:r>
                <a:rPr kumimoji="1" lang="zh-CN" altLang="en-US" dirty="0"/>
                <a:t> </a:t>
              </a:r>
              <a:r>
                <a:rPr kumimoji="1" lang="en-US" altLang="zh-CN" dirty="0"/>
                <a:t>constant</a:t>
              </a:r>
              <a:endParaRPr kumimoji="1" lang="zh-CN" altLang="en-US" dirty="0"/>
            </a:p>
          </p:txBody>
        </p:sp>
      </p:grpSp>
      <p:grpSp>
        <p:nvGrpSpPr>
          <p:cNvPr id="147" name="组合 146">
            <a:extLst>
              <a:ext uri="{FF2B5EF4-FFF2-40B4-BE49-F238E27FC236}">
                <a16:creationId xmlns:a16="http://schemas.microsoft.com/office/drawing/2014/main" id="{96A3F9DB-07F8-C445-6BAA-79344BEC7416}"/>
              </a:ext>
            </a:extLst>
          </p:cNvPr>
          <p:cNvGrpSpPr/>
          <p:nvPr/>
        </p:nvGrpSpPr>
        <p:grpSpPr>
          <a:xfrm>
            <a:off x="8098790" y="1503010"/>
            <a:ext cx="3352895" cy="2539262"/>
            <a:chOff x="8098790" y="1503010"/>
            <a:chExt cx="3352895" cy="2539262"/>
          </a:xfrm>
        </p:grpSpPr>
        <p:pic>
          <p:nvPicPr>
            <p:cNvPr id="128" name="图片 127">
              <a:extLst>
                <a:ext uri="{FF2B5EF4-FFF2-40B4-BE49-F238E27FC236}">
                  <a16:creationId xmlns:a16="http://schemas.microsoft.com/office/drawing/2014/main" id="{18738493-E787-1AC6-304A-40A84DB180BD}"/>
                </a:ext>
              </a:extLst>
            </p:cNvPr>
            <p:cNvPicPr>
              <a:picLocks noChangeAspect="1"/>
            </p:cNvPicPr>
            <p:nvPr/>
          </p:nvPicPr>
          <p:blipFill>
            <a:blip r:embed="rId8"/>
            <a:stretch>
              <a:fillRect/>
            </a:stretch>
          </p:blipFill>
          <p:spPr>
            <a:xfrm>
              <a:off x="9188978" y="2280156"/>
              <a:ext cx="710566" cy="65333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6996C27-EABA-7B4D-56FA-6B4DDB17357B}"/>
                    </a:ext>
                  </a:extLst>
                </p:cNvPr>
                <p:cNvSpPr txBox="1"/>
                <p:nvPr/>
              </p:nvSpPr>
              <p:spPr>
                <a:xfrm>
                  <a:off x="10222502" y="3706885"/>
                  <a:ext cx="1229183" cy="299313"/>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𝑠𝑓</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oMath>
                  </a14:m>
                  <a:r>
                    <a:rPr kumimoji="1" lang="en-US" altLang="zh-CN" dirty="0"/>
                    <a:t>)</a:t>
                  </a:r>
                  <a:endParaRPr kumimoji="1" lang="zh-CN" altLang="en-US" dirty="0"/>
                </a:p>
              </p:txBody>
            </p:sp>
          </mc:Choice>
          <mc:Fallback xmlns="">
            <p:sp>
              <p:nvSpPr>
                <p:cNvPr id="6" name="文本框 5">
                  <a:extLst>
                    <a:ext uri="{FF2B5EF4-FFF2-40B4-BE49-F238E27FC236}">
                      <a16:creationId xmlns:a16="http://schemas.microsoft.com/office/drawing/2014/main" id="{86996C27-EABA-7B4D-56FA-6B4DDB17357B}"/>
                    </a:ext>
                  </a:extLst>
                </p:cNvPr>
                <p:cNvSpPr txBox="1">
                  <a:spLocks noRot="1" noChangeAspect="1" noMove="1" noResize="1" noEditPoints="1" noAdjustHandles="1" noChangeArrowheads="1" noChangeShapeType="1" noTextEdit="1"/>
                </p:cNvSpPr>
                <p:nvPr/>
              </p:nvSpPr>
              <p:spPr>
                <a:xfrm>
                  <a:off x="10222502" y="3706885"/>
                  <a:ext cx="1229183" cy="299313"/>
                </a:xfrm>
                <a:prstGeom prst="rect">
                  <a:avLst/>
                </a:prstGeom>
                <a:blipFill>
                  <a:blip r:embed="rId11"/>
                  <a:stretch>
                    <a:fillRect l="-6122" t="-20000" r="-11224"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9B88F5D-8EEB-B6D3-746B-8F13AB51093E}"/>
                    </a:ext>
                  </a:extLst>
                </p:cNvPr>
                <p:cNvSpPr txBox="1"/>
                <p:nvPr/>
              </p:nvSpPr>
              <p:spPr>
                <a:xfrm>
                  <a:off x="8098790" y="3743023"/>
                  <a:ext cx="1249829" cy="29924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𝑠𝑓</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oMath>
                  </a14:m>
                  <a:r>
                    <a:rPr kumimoji="1" lang="en-US" altLang="zh-CN" dirty="0"/>
                    <a:t>)</a:t>
                  </a:r>
                  <a:endParaRPr kumimoji="1" lang="zh-CN" altLang="en-US" dirty="0"/>
                </a:p>
              </p:txBody>
            </p:sp>
          </mc:Choice>
          <mc:Fallback xmlns="">
            <p:sp>
              <p:nvSpPr>
                <p:cNvPr id="7" name="文本框 6">
                  <a:extLst>
                    <a:ext uri="{FF2B5EF4-FFF2-40B4-BE49-F238E27FC236}">
                      <a16:creationId xmlns:a16="http://schemas.microsoft.com/office/drawing/2014/main" id="{B9B88F5D-8EEB-B6D3-746B-8F13AB51093E}"/>
                    </a:ext>
                  </a:extLst>
                </p:cNvPr>
                <p:cNvSpPr txBox="1">
                  <a:spLocks noRot="1" noChangeAspect="1" noMove="1" noResize="1" noEditPoints="1" noAdjustHandles="1" noChangeArrowheads="1" noChangeShapeType="1" noTextEdit="1"/>
                </p:cNvSpPr>
                <p:nvPr/>
              </p:nvSpPr>
              <p:spPr>
                <a:xfrm>
                  <a:off x="8098790" y="3743023"/>
                  <a:ext cx="1249829" cy="299249"/>
                </a:xfrm>
                <a:prstGeom prst="rect">
                  <a:avLst/>
                </a:prstGeom>
                <a:blipFill>
                  <a:blip r:embed="rId12"/>
                  <a:stretch>
                    <a:fillRect l="-6000" t="-24000" r="-8000" b="-36000"/>
                  </a:stretch>
                </a:blipFill>
              </p:spPr>
              <p:txBody>
                <a:bodyPr/>
                <a:lstStyle/>
                <a:p>
                  <a:r>
                    <a:rPr lang="zh-CN" altLang="en-US">
                      <a:noFill/>
                    </a:rPr>
                    <a:t> </a:t>
                  </a:r>
                </a:p>
              </p:txBody>
            </p:sp>
          </mc:Fallback>
        </mc:AlternateContent>
        <p:grpSp>
          <p:nvGrpSpPr>
            <p:cNvPr id="126" name="组合 125">
              <a:extLst>
                <a:ext uri="{FF2B5EF4-FFF2-40B4-BE49-F238E27FC236}">
                  <a16:creationId xmlns:a16="http://schemas.microsoft.com/office/drawing/2014/main" id="{9F2BB542-DF73-FD8A-19A8-CF0525D310E2}"/>
                </a:ext>
              </a:extLst>
            </p:cNvPr>
            <p:cNvGrpSpPr/>
            <p:nvPr/>
          </p:nvGrpSpPr>
          <p:grpSpPr>
            <a:xfrm>
              <a:off x="8486229" y="1503010"/>
              <a:ext cx="2546306" cy="2137574"/>
              <a:chOff x="8324284" y="2694578"/>
              <a:chExt cx="1144546" cy="1011791"/>
            </a:xfrm>
          </p:grpSpPr>
          <p:sp>
            <p:nvSpPr>
              <p:cNvPr id="38" name="立方体 37">
                <a:extLst>
                  <a:ext uri="{FF2B5EF4-FFF2-40B4-BE49-F238E27FC236}">
                    <a16:creationId xmlns:a16="http://schemas.microsoft.com/office/drawing/2014/main" id="{71F2781A-76E9-95D7-04B8-10D753E40113}"/>
                  </a:ext>
                </a:extLst>
              </p:cNvPr>
              <p:cNvSpPr/>
              <p:nvPr/>
            </p:nvSpPr>
            <p:spPr>
              <a:xfrm>
                <a:off x="8324284" y="2987350"/>
                <a:ext cx="748145" cy="719019"/>
              </a:xfrm>
              <a:prstGeom prst="cube">
                <a:avLst/>
              </a:prstGeom>
              <a:solidFill>
                <a:schemeClr val="accent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4" name="图片 123">
                <a:extLst>
                  <a:ext uri="{FF2B5EF4-FFF2-40B4-BE49-F238E27FC236}">
                    <a16:creationId xmlns:a16="http://schemas.microsoft.com/office/drawing/2014/main" id="{DEADF396-241E-C77F-E0D3-191F7D0D95C4}"/>
                  </a:ext>
                </a:extLst>
              </p:cNvPr>
              <p:cNvPicPr>
                <a:picLocks noChangeAspect="1"/>
              </p:cNvPicPr>
              <p:nvPr/>
            </p:nvPicPr>
            <p:blipFill>
              <a:blip r:embed="rId13"/>
              <a:stretch>
                <a:fillRect/>
              </a:stretch>
            </p:blipFill>
            <p:spPr>
              <a:xfrm>
                <a:off x="9293132" y="3180222"/>
                <a:ext cx="175698" cy="169108"/>
              </a:xfrm>
              <a:prstGeom prst="rect">
                <a:avLst/>
              </a:prstGeom>
            </p:spPr>
          </p:pic>
          <p:pic>
            <p:nvPicPr>
              <p:cNvPr id="123" name="图片 122">
                <a:extLst>
                  <a:ext uri="{FF2B5EF4-FFF2-40B4-BE49-F238E27FC236}">
                    <a16:creationId xmlns:a16="http://schemas.microsoft.com/office/drawing/2014/main" id="{13B13632-C09C-A3CF-E772-EBB90BFAFFF8}"/>
                  </a:ext>
                </a:extLst>
              </p:cNvPr>
              <p:cNvPicPr>
                <a:picLocks noChangeAspect="1"/>
              </p:cNvPicPr>
              <p:nvPr/>
            </p:nvPicPr>
            <p:blipFill>
              <a:blip r:embed="rId13"/>
              <a:stretch>
                <a:fillRect/>
              </a:stretch>
            </p:blipFill>
            <p:spPr>
              <a:xfrm>
                <a:off x="9129937" y="3345857"/>
                <a:ext cx="181620" cy="174808"/>
              </a:xfrm>
              <a:prstGeom prst="rect">
                <a:avLst/>
              </a:prstGeom>
            </p:spPr>
          </p:pic>
          <p:pic>
            <p:nvPicPr>
              <p:cNvPr id="122" name="图片 121">
                <a:extLst>
                  <a:ext uri="{FF2B5EF4-FFF2-40B4-BE49-F238E27FC236}">
                    <a16:creationId xmlns:a16="http://schemas.microsoft.com/office/drawing/2014/main" id="{CFFCA5BD-C6B6-F5F1-8F27-33AA22326E6D}"/>
                  </a:ext>
                </a:extLst>
              </p:cNvPr>
              <p:cNvPicPr>
                <a:picLocks noChangeAspect="1"/>
              </p:cNvPicPr>
              <p:nvPr/>
            </p:nvPicPr>
            <p:blipFill>
              <a:blip r:embed="rId8"/>
              <a:stretch>
                <a:fillRect/>
              </a:stretch>
            </p:blipFill>
            <p:spPr>
              <a:xfrm>
                <a:off x="8716143" y="2694578"/>
                <a:ext cx="169270" cy="163893"/>
              </a:xfrm>
              <a:prstGeom prst="rect">
                <a:avLst/>
              </a:prstGeom>
            </p:spPr>
          </p:pic>
          <p:pic>
            <p:nvPicPr>
              <p:cNvPr id="115" name="图片 114">
                <a:extLst>
                  <a:ext uri="{FF2B5EF4-FFF2-40B4-BE49-F238E27FC236}">
                    <a16:creationId xmlns:a16="http://schemas.microsoft.com/office/drawing/2014/main" id="{F4E9AADB-EDFC-BE9E-E2B4-889FA8EC52FB}"/>
                  </a:ext>
                </a:extLst>
              </p:cNvPr>
              <p:cNvPicPr>
                <a:picLocks noChangeAspect="1"/>
              </p:cNvPicPr>
              <p:nvPr/>
            </p:nvPicPr>
            <p:blipFill>
              <a:blip r:embed="rId8"/>
              <a:stretch>
                <a:fillRect/>
              </a:stretch>
            </p:blipFill>
            <p:spPr>
              <a:xfrm>
                <a:off x="8570998" y="2873458"/>
                <a:ext cx="170054" cy="164652"/>
              </a:xfrm>
              <a:prstGeom prst="rect">
                <a:avLst/>
              </a:prstGeom>
            </p:spPr>
          </p:pic>
          <p:pic>
            <p:nvPicPr>
              <p:cNvPr id="117" name="图片 116">
                <a:extLst>
                  <a:ext uri="{FF2B5EF4-FFF2-40B4-BE49-F238E27FC236}">
                    <a16:creationId xmlns:a16="http://schemas.microsoft.com/office/drawing/2014/main" id="{834B0712-2B5C-5666-DCCD-AB269EA04A67}"/>
                  </a:ext>
                </a:extLst>
              </p:cNvPr>
              <p:cNvPicPr>
                <a:picLocks noChangeAspect="1"/>
              </p:cNvPicPr>
              <p:nvPr/>
            </p:nvPicPr>
            <p:blipFill>
              <a:blip r:embed="rId13"/>
              <a:stretch>
                <a:fillRect/>
              </a:stretch>
            </p:blipFill>
            <p:spPr>
              <a:xfrm>
                <a:off x="8560211" y="3345462"/>
                <a:ext cx="178011" cy="171335"/>
              </a:xfrm>
              <a:prstGeom prst="rect">
                <a:avLst/>
              </a:prstGeom>
            </p:spPr>
          </p:pic>
          <p:pic>
            <p:nvPicPr>
              <p:cNvPr id="118" name="图片 117">
                <a:extLst>
                  <a:ext uri="{FF2B5EF4-FFF2-40B4-BE49-F238E27FC236}">
                    <a16:creationId xmlns:a16="http://schemas.microsoft.com/office/drawing/2014/main" id="{7C42E94E-2C84-3548-D869-2187959E06FE}"/>
                  </a:ext>
                </a:extLst>
              </p:cNvPr>
              <p:cNvPicPr>
                <a:picLocks noChangeAspect="1"/>
              </p:cNvPicPr>
              <p:nvPr/>
            </p:nvPicPr>
            <p:blipFill>
              <a:blip r:embed="rId8"/>
              <a:stretch>
                <a:fillRect/>
              </a:stretch>
            </p:blipFill>
            <p:spPr>
              <a:xfrm>
                <a:off x="9282064" y="2709304"/>
                <a:ext cx="154060" cy="149167"/>
              </a:xfrm>
              <a:prstGeom prst="rect">
                <a:avLst/>
              </a:prstGeom>
            </p:spPr>
          </p:pic>
          <p:pic>
            <p:nvPicPr>
              <p:cNvPr id="125" name="图片 124">
                <a:extLst>
                  <a:ext uri="{FF2B5EF4-FFF2-40B4-BE49-F238E27FC236}">
                    <a16:creationId xmlns:a16="http://schemas.microsoft.com/office/drawing/2014/main" id="{BDA45046-83B3-BA64-B50B-0D3D0B1AB57A}"/>
                  </a:ext>
                </a:extLst>
              </p:cNvPr>
              <p:cNvPicPr>
                <a:picLocks noChangeAspect="1"/>
              </p:cNvPicPr>
              <p:nvPr/>
            </p:nvPicPr>
            <p:blipFill>
              <a:blip r:embed="rId8"/>
              <a:stretch>
                <a:fillRect/>
              </a:stretch>
            </p:blipFill>
            <p:spPr>
              <a:xfrm>
                <a:off x="9129937" y="2879002"/>
                <a:ext cx="161113" cy="155995"/>
              </a:xfrm>
              <a:prstGeom prst="rect">
                <a:avLst/>
              </a:prstGeom>
            </p:spPr>
          </p:pic>
          <p:sp>
            <p:nvSpPr>
              <p:cNvPr id="120" name="立方体 119">
                <a:extLst>
                  <a:ext uri="{FF2B5EF4-FFF2-40B4-BE49-F238E27FC236}">
                    <a16:creationId xmlns:a16="http://schemas.microsoft.com/office/drawing/2014/main" id="{8D5D49D9-87AD-5BAB-12C9-44B8B8D04025}"/>
                  </a:ext>
                </a:extLst>
              </p:cNvPr>
              <p:cNvSpPr/>
              <p:nvPr/>
            </p:nvSpPr>
            <p:spPr>
              <a:xfrm>
                <a:off x="8651546" y="2781500"/>
                <a:ext cx="731125" cy="65923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49130C3E-9380-A519-0CFA-E87C2D7FD64E}"/>
                    </a:ext>
                  </a:extLst>
                </p:cNvPr>
                <p:cNvSpPr txBox="1"/>
                <p:nvPr/>
              </p:nvSpPr>
              <p:spPr>
                <a:xfrm>
                  <a:off x="8457207" y="2422158"/>
                  <a:ext cx="366826" cy="369332"/>
                </a:xfrm>
                <a:prstGeom prst="rect">
                  <a:avLst/>
                </a:prstGeom>
                <a:noFill/>
              </p:spPr>
              <p:txBody>
                <a:bodyPr wrap="square">
                  <a:spAutoFit/>
                </a:bodyPr>
                <a:lstStyle/>
                <a:p>
                  <a14:m>
                    <m:oMath xmlns:m="http://schemas.openxmlformats.org/officeDocument/2006/math">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𝑐</m:t>
                          </m:r>
                        </m:e>
                        <m:sub>
                          <m:r>
                            <a:rPr kumimoji="1" lang="en-US" altLang="zh-CN" sz="1800" b="0" i="1" smtClean="0">
                              <a:latin typeface="Cambria Math" panose="02040503050406030204" pitchFamily="18" charset="0"/>
                            </a:rPr>
                            <m:t>𝑖</m:t>
                          </m:r>
                        </m:sub>
                      </m:sSub>
                    </m:oMath>
                  </a14:m>
                  <a:r>
                    <a:rPr kumimoji="1" lang="zh-CN" altLang="en-US" dirty="0"/>
                    <a:t> </a:t>
                  </a:r>
                  <a:endParaRPr lang="zh-CN" altLang="en-US" dirty="0"/>
                </a:p>
              </p:txBody>
            </p:sp>
          </mc:Choice>
          <mc:Fallback xmlns="">
            <p:sp>
              <p:nvSpPr>
                <p:cNvPr id="130" name="文本框 129">
                  <a:extLst>
                    <a:ext uri="{FF2B5EF4-FFF2-40B4-BE49-F238E27FC236}">
                      <a16:creationId xmlns:a16="http://schemas.microsoft.com/office/drawing/2014/main" id="{49130C3E-9380-A519-0CFA-E87C2D7FD64E}"/>
                    </a:ext>
                  </a:extLst>
                </p:cNvPr>
                <p:cNvSpPr txBox="1">
                  <a:spLocks noRot="1" noChangeAspect="1" noMove="1" noResize="1" noEditPoints="1" noAdjustHandles="1" noChangeArrowheads="1" noChangeShapeType="1" noTextEdit="1"/>
                </p:cNvSpPr>
                <p:nvPr/>
              </p:nvSpPr>
              <p:spPr>
                <a:xfrm>
                  <a:off x="8457207" y="2422158"/>
                  <a:ext cx="366826" cy="369332"/>
                </a:xfrm>
                <a:prstGeom prst="rect">
                  <a:avLst/>
                </a:prstGeom>
                <a:blipFill>
                  <a:blip r:embed="rId14"/>
                  <a:stretch>
                    <a:fillRect/>
                  </a:stretch>
                </a:blipFill>
              </p:spPr>
              <p:txBody>
                <a:bodyPr/>
                <a:lstStyle/>
                <a:p>
                  <a:r>
                    <a:rPr lang="zh-CN" altLang="en-US">
                      <a:noFill/>
                    </a:rPr>
                    <a:t> </a:t>
                  </a:r>
                </a:p>
              </p:txBody>
            </p:sp>
          </mc:Fallback>
        </mc:AlternateContent>
        <p:sp>
          <p:nvSpPr>
            <p:cNvPr id="142" name="椭圆 141">
              <a:extLst>
                <a:ext uri="{FF2B5EF4-FFF2-40B4-BE49-F238E27FC236}">
                  <a16:creationId xmlns:a16="http://schemas.microsoft.com/office/drawing/2014/main" id="{80348657-0613-ED53-73B7-74068D63DA37}"/>
                </a:ext>
              </a:extLst>
            </p:cNvPr>
            <p:cNvSpPr/>
            <p:nvPr/>
          </p:nvSpPr>
          <p:spPr>
            <a:xfrm>
              <a:off x="10278590" y="2422158"/>
              <a:ext cx="75256" cy="569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4" name="直线箭头连接符 143">
              <a:extLst>
                <a:ext uri="{FF2B5EF4-FFF2-40B4-BE49-F238E27FC236}">
                  <a16:creationId xmlns:a16="http://schemas.microsoft.com/office/drawing/2014/main" id="{95E55138-6744-1807-9E6A-5EFF7DAF700E}"/>
                </a:ext>
              </a:extLst>
            </p:cNvPr>
            <p:cNvCxnSpPr>
              <a:stCxn id="117" idx="2"/>
            </p:cNvCxnSpPr>
            <p:nvPr/>
          </p:nvCxnSpPr>
          <p:spPr>
            <a:xfrm flipH="1">
              <a:off x="8640620" y="3240082"/>
              <a:ext cx="568496" cy="539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直线箭头连接符 144">
              <a:extLst>
                <a:ext uri="{FF2B5EF4-FFF2-40B4-BE49-F238E27FC236}">
                  <a16:creationId xmlns:a16="http://schemas.microsoft.com/office/drawing/2014/main" id="{06114527-C90A-A565-D9E5-2AF3185E71A0}"/>
                </a:ext>
              </a:extLst>
            </p:cNvPr>
            <p:cNvCxnSpPr>
              <a:cxnSpLocks/>
            </p:cNvCxnSpPr>
            <p:nvPr/>
          </p:nvCxnSpPr>
          <p:spPr>
            <a:xfrm>
              <a:off x="10318625" y="2476759"/>
              <a:ext cx="476834" cy="1259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41D451A3-C596-3506-9C31-C05CE2773B01}"/>
              </a:ext>
            </a:extLst>
          </p:cNvPr>
          <p:cNvGrpSpPr/>
          <p:nvPr/>
        </p:nvGrpSpPr>
        <p:grpSpPr>
          <a:xfrm>
            <a:off x="-1" y="4180233"/>
            <a:ext cx="10841862" cy="1924279"/>
            <a:chOff x="-1" y="4180233"/>
            <a:chExt cx="10841862" cy="1924279"/>
          </a:xfrm>
        </p:grpSpPr>
        <p:grpSp>
          <p:nvGrpSpPr>
            <p:cNvPr id="18" name="组合 17">
              <a:extLst>
                <a:ext uri="{FF2B5EF4-FFF2-40B4-BE49-F238E27FC236}">
                  <a16:creationId xmlns:a16="http://schemas.microsoft.com/office/drawing/2014/main" id="{6F9EE196-6E15-CA49-F1CD-84AC20C36619}"/>
                </a:ext>
              </a:extLst>
            </p:cNvPr>
            <p:cNvGrpSpPr/>
            <p:nvPr/>
          </p:nvGrpSpPr>
          <p:grpSpPr>
            <a:xfrm>
              <a:off x="-1" y="4180233"/>
              <a:ext cx="10841862" cy="1924279"/>
              <a:chOff x="-1" y="4180233"/>
              <a:chExt cx="10841862" cy="1924279"/>
            </a:xfrm>
          </p:grpSpPr>
          <p:sp>
            <p:nvSpPr>
              <p:cNvPr id="133" name="文本框 132">
                <a:extLst>
                  <a:ext uri="{FF2B5EF4-FFF2-40B4-BE49-F238E27FC236}">
                    <a16:creationId xmlns:a16="http://schemas.microsoft.com/office/drawing/2014/main" id="{506E6B50-7B59-8A63-C51C-D1EA5F1A1C31}"/>
                  </a:ext>
                </a:extLst>
              </p:cNvPr>
              <p:cNvSpPr txBox="1"/>
              <p:nvPr/>
            </p:nvSpPr>
            <p:spPr>
              <a:xfrm>
                <a:off x="-1" y="4180233"/>
                <a:ext cx="4732869" cy="338554"/>
              </a:xfrm>
              <a:prstGeom prst="rect">
                <a:avLst/>
              </a:prstGeom>
              <a:noFill/>
            </p:spPr>
            <p:txBody>
              <a:bodyPr wrap="square" rtlCol="0">
                <a:spAutoFit/>
              </a:bodyPr>
              <a:lstStyle/>
              <a:p>
                <a:pPr marL="285750" indent="-285750">
                  <a:buFont typeface="Wingdings" pitchFamily="2" charset="2"/>
                  <a:buChar char="ü"/>
                </a:pPr>
                <a:r>
                  <a:rPr kumimoji="1" lang="en-US" altLang="zh-CN" sz="1600" b="1" dirty="0"/>
                  <a:t>Local</a:t>
                </a:r>
                <a:r>
                  <a:rPr kumimoji="1" lang="zh-CN" altLang="en-US" sz="1600" b="1" dirty="0"/>
                  <a:t> </a:t>
                </a:r>
                <a:r>
                  <a:rPr kumimoji="1" lang="en-US" altLang="zh-CN" sz="1600" b="1" dirty="0"/>
                  <a:t>non-stationery</a:t>
                </a:r>
                <a:r>
                  <a:rPr kumimoji="1" lang="zh-CN" altLang="en-US" sz="1600" b="1" dirty="0"/>
                  <a:t> </a:t>
                </a:r>
                <a:r>
                  <a:rPr kumimoji="1" lang="en-US" altLang="zh-CN" sz="1600" b="1" dirty="0">
                    <a:solidFill>
                      <a:srgbClr val="FF0000"/>
                    </a:solidFill>
                  </a:rPr>
                  <a:t>(Ours)</a:t>
                </a:r>
                <a:r>
                  <a:rPr kumimoji="1" lang="en-US" altLang="zh-CN" sz="1600" b="1" dirty="0"/>
                  <a:t>:</a:t>
                </a:r>
                <a:endParaRPr kumimoji="1" lang="zh-CN" altLang="en-US" sz="1600" b="1" dirty="0"/>
              </a:p>
            </p:txBody>
          </p:sp>
          <mc:AlternateContent xmlns:mc="http://schemas.openxmlformats.org/markup-compatibility/2006">
            <mc:Choice xmlns:a14="http://schemas.microsoft.com/office/drawing/2010/main" Requires="a14">
              <p:sp>
                <p:nvSpPr>
                  <p:cNvPr id="135" name="文本框 134">
                    <a:extLst>
                      <a:ext uri="{FF2B5EF4-FFF2-40B4-BE49-F238E27FC236}">
                        <a16:creationId xmlns:a16="http://schemas.microsoft.com/office/drawing/2014/main" id="{D593CC4E-AD98-C2F5-5A6A-8FED057584F7}"/>
                      </a:ext>
                    </a:extLst>
                  </p:cNvPr>
                  <p:cNvSpPr txBox="1"/>
                  <p:nvPr/>
                </p:nvSpPr>
                <p:spPr>
                  <a:xfrm>
                    <a:off x="276284" y="4645035"/>
                    <a:ext cx="10565577" cy="422360"/>
                  </a:xfrm>
                  <a:prstGeom prst="rect">
                    <a:avLst/>
                  </a:prstGeom>
                  <a:noFill/>
                </p:spPr>
                <p:txBody>
                  <a:bodyPr wrap="square">
                    <a:spAutoFit/>
                  </a:bodyPr>
                  <a:lstStyle/>
                  <a:p>
                    <a14:m>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oMath>
                    </a14:m>
                    <a:r>
                      <a:rPr kumimoji="1" lang="en-US" altLang="zh-CN" dirty="0"/>
                      <a:t>)</a:t>
                    </a:r>
                    <a:r>
                      <a:rPr kumimoji="1" lang="zh-CN" altLang="en-US" dirty="0"/>
                      <a:t> </a:t>
                    </a:r>
                    <a:r>
                      <a:rPr kumimoji="1" lang="en-US" altLang="zh-CN" dirty="0"/>
                      <a:t>=</a:t>
                    </a:r>
                    <a:r>
                      <a:rPr kumimoji="1" lang="zh-CN" altLang="en-US" dirty="0"/>
                      <a:t> </a:t>
                    </a:r>
                    <a14:m>
                      <m:oMath xmlns:m="http://schemas.openxmlformats.org/officeDocument/2006/math">
                        <m:nary>
                          <m:naryPr>
                            <m:chr m:val="∑"/>
                            <m:ctrlPr>
                              <a:rPr kumimoji="1" lang="en-US" altLang="zh-CN" i="1" smtClean="0">
                                <a:latin typeface="Cambria Math" panose="02040503050406030204" pitchFamily="18" charset="0"/>
                              </a:rPr>
                            </m:ctrlPr>
                          </m:naryPr>
                          <m:sub>
                            <m:r>
                              <m:rPr>
                                <m:brk m:alnAt="23"/>
                              </m:rP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8</m:t>
                            </m:r>
                          </m:sup>
                          <m:e>
                            <m:sSub>
                              <m:sSubPr>
                                <m:ctrlPr>
                                  <a:rPr kumimoji="1" lang="en-US" altLang="zh-CN" i="1" smtClean="0">
                                    <a:latin typeface="Cambria Math" panose="02040503050406030204" pitchFamily="18" charset="0"/>
                                  </a:rPr>
                                </m:ctrlPr>
                              </m:sSubPr>
                              <m:e>
                                <m:r>
                                  <m:rPr>
                                    <m:sty m:val="p"/>
                                  </m:rPr>
                                  <a:rPr kumimoji="1" lang="en-US" altLang="zh-CN" b="0" i="1">
                                    <a:latin typeface="Cambria Math" panose="02040503050406030204" pitchFamily="18" charset="0"/>
                                  </a:rPr>
                                  <m:t>F</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𝑛</m:t>
                                </m:r>
                              </m:sub>
                            </m:sSub>
                            <m:r>
                              <m:rPr>
                                <m:nor/>
                              </m:rPr>
                              <a:rPr kumimoji="1" lang="en-US" altLang="zh-CN" dirty="0"/>
                              <m:t>)</m:t>
                            </m:r>
                            <m:r>
                              <a:rPr kumimoji="1" lang="en-US" altLang="zh-CN" i="1" dirty="0" smtClean="0">
                                <a:latin typeface="Cambria Math" panose="02040503050406030204" pitchFamily="18" charset="0"/>
                                <a:ea typeface="Cambria Math" panose="02040503050406030204" pitchFamily="18" charset="0"/>
                              </a:rPr>
                              <m:t>∙</m:t>
                            </m:r>
                            <m:sSub>
                              <m:sSubPr>
                                <m:ctrlPr>
                                  <a:rPr kumimoji="1" lang="en-US" altLang="zh-CN" i="1" dirty="0" smtClean="0">
                                    <a:latin typeface="Cambria Math" panose="02040503050406030204" pitchFamily="18" charset="0"/>
                                    <a:ea typeface="Cambria Math" panose="02040503050406030204" pitchFamily="18" charset="0"/>
                                  </a:rPr>
                                </m:ctrlPr>
                              </m:sSubPr>
                              <m:e>
                                <m:r>
                                  <a:rPr kumimoji="1" lang="en-US" altLang="zh-CN" b="0" i="1" dirty="0" smtClean="0">
                                    <a:latin typeface="Cambria Math" panose="02040503050406030204" pitchFamily="18" charset="0"/>
                                    <a:ea typeface="Cambria Math" panose="02040503050406030204" pitchFamily="18" charset="0"/>
                                  </a:rPr>
                                  <m:t>𝑤</m:t>
                                </m:r>
                              </m:e>
                              <m:sub>
                                <m:r>
                                  <a:rPr kumimoji="1" lang="en-US" altLang="zh-CN" b="0" i="1" dirty="0" smtClean="0">
                                    <a:latin typeface="Cambria Math" panose="02040503050406030204" pitchFamily="18" charset="0"/>
                                    <a:ea typeface="Cambria Math" panose="02040503050406030204" pitchFamily="18" charset="0"/>
                                  </a:rPr>
                                  <m:t>𝑛</m:t>
                                </m:r>
                              </m:sub>
                            </m:sSub>
                            <m:r>
                              <a:rPr kumimoji="1" lang="zh-CN" altLang="en-US" b="0" i="1" dirty="0" smtClean="0">
                                <a:latin typeface="Cambria Math" panose="02040503050406030204" pitchFamily="18" charset="0"/>
                                <a:ea typeface="Cambria Math" panose="02040503050406030204" pitchFamily="18" charset="0"/>
                              </a:rPr>
                              <m:t>             </m:t>
                            </m:r>
                            <m:r>
                              <a:rPr kumimoji="1" lang="en-US" altLang="zh-CN" b="0" i="1" dirty="0" smtClean="0">
                                <a:latin typeface="Cambria Math" panose="02040503050406030204" pitchFamily="18" charset="0"/>
                                <a:ea typeface="Cambria Math" panose="02040503050406030204" pitchFamily="18" charset="0"/>
                              </a:rPr>
                              <m:t>(</m:t>
                            </m:r>
                            <m:sSub>
                              <m:sSubPr>
                                <m:ctrlPr>
                                  <a:rPr kumimoji="1" lang="en-US" altLang="zh-CN" b="0" i="1" smtClean="0">
                                    <a:latin typeface="Cambria Math" panose="02040503050406030204" pitchFamily="18" charset="0"/>
                                  </a:rPr>
                                </m:ctrlPr>
                              </m:sSub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i="1">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i="1">
                                <a:latin typeface="Cambria Math" panose="02040503050406030204" pitchFamily="18" charset="0"/>
                                <a:ea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𝑑</m:t>
                                    </m:r>
                                  </m:e>
                                  <m:sub>
                                    <m:r>
                                      <a:rPr kumimoji="1" lang="en-US" altLang="zh-CN" i="1">
                                        <a:latin typeface="Cambria Math" panose="02040503050406030204" pitchFamily="18" charset="0"/>
                                      </a:rPr>
                                      <m:t>𝑥</m:t>
                                    </m:r>
                                  </m:sub>
                                </m:sSub>
                              </m:sub>
                            </m:sSub>
                          </m:e>
                        </m:nary>
                        <m:r>
                          <a:rPr kumimoji="1" lang="en-US" altLang="zh-CN" b="0" i="1" dirty="0" smtClean="0">
                            <a:latin typeface="Cambria Math" panose="02040503050406030204" pitchFamily="18" charset="0"/>
                          </a:rPr>
                          <m:t>,</m:t>
                        </m:r>
                      </m:oMath>
                    </a14:m>
                    <a:r>
                      <a:rPr kumimoji="1" lang="en-US" altLang="zh-CN" b="0" dirty="0"/>
                      <a:t> </a:t>
                    </a:r>
                    <a14:m>
                      <m:oMath xmlns:m="http://schemas.openxmlformats.org/officeDocument/2006/math">
                        <m:sSub>
                          <m:sSubPr>
                            <m:ctrlPr>
                              <a:rPr kumimoji="1" lang="en-US" altLang="zh-CN" b="0" i="1" smtClean="0">
                                <a:latin typeface="Cambria Math" panose="02040503050406030204" pitchFamily="18" charset="0"/>
                              </a:rPr>
                            </m:ctrlPr>
                          </m:sSub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i="1">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i="1">
                            <a:latin typeface="Cambria Math" panose="02040503050406030204" pitchFamily="18" charset="0"/>
                            <a:ea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𝑑</m:t>
                                </m:r>
                              </m:e>
                              <m:sub>
                                <m:r>
                                  <a:rPr kumimoji="1" lang="en-US" altLang="zh-CN" i="1">
                                    <a:latin typeface="Cambria Math" panose="02040503050406030204" pitchFamily="18" charset="0"/>
                                  </a:rPr>
                                  <m:t>𝑦</m:t>
                                </m:r>
                              </m:sub>
                            </m:sSub>
                          </m:sub>
                        </m:sSub>
                      </m:oMath>
                    </a14:m>
                    <a:r>
                      <a:rPr lang="en-US" altLang="zh-CN" dirty="0"/>
                      <a:t>,</a:t>
                    </a:r>
                    <a:r>
                      <a:rPr kumimoji="1" lang="en-US" altLang="zh-CN" b="0" dirty="0"/>
                      <a:t> </a:t>
                    </a:r>
                    <a14:m>
                      <m:oMath xmlns:m="http://schemas.openxmlformats.org/officeDocument/2006/math">
                        <m:sSub>
                          <m:sSubPr>
                            <m:ctrlPr>
                              <a:rPr kumimoji="1" lang="en-US" altLang="zh-CN" b="0" i="1" smtClean="0">
                                <a:latin typeface="Cambria Math" panose="02040503050406030204" pitchFamily="18" charset="0"/>
                              </a:rPr>
                            </m:ctrlPr>
                          </m:sSub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sub>
                            </m:sSub>
                            <m:r>
                              <a:rPr kumimoji="1" lang="en-US" altLang="zh-CN" i="1">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𝑧</m:t>
                            </m:r>
                          </m:e>
                          <m:sub>
                            <m:r>
                              <a:rPr kumimoji="1" lang="en-US" altLang="zh-CN" b="0" i="1" smtClean="0">
                                <a:latin typeface="Cambria Math" panose="02040503050406030204" pitchFamily="18" charset="0"/>
                              </a:rPr>
                              <m:t>𝑗</m:t>
                            </m:r>
                          </m:sub>
                        </m:sSub>
                        <m:r>
                          <a:rPr kumimoji="1" lang="en-US" altLang="zh-CN" i="1">
                            <a:latin typeface="Cambria Math" panose="02040503050406030204" pitchFamily="18" charset="0"/>
                            <a:ea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𝑑</m:t>
                                </m:r>
                              </m:e>
                              <m:sub>
                                <m:r>
                                  <a:rPr kumimoji="1" lang="en-US" altLang="zh-CN" b="0" i="1" smtClean="0">
                                    <a:latin typeface="Cambria Math" panose="02040503050406030204" pitchFamily="18" charset="0"/>
                                  </a:rPr>
                                  <m:t>𝑧</m:t>
                                </m:r>
                              </m:sub>
                            </m:sSub>
                          </m:sub>
                        </m:sSub>
                      </m:oMath>
                    </a14:m>
                    <a:r>
                      <a:rPr lang="en-US" altLang="zh-CN" dirty="0"/>
                      <a:t>)</a:t>
                    </a:r>
                    <a:endParaRPr lang="zh-CN" altLang="en-US" dirty="0"/>
                  </a:p>
                </p:txBody>
              </p:sp>
            </mc:Choice>
            <mc:Fallback>
              <p:sp>
                <p:nvSpPr>
                  <p:cNvPr id="135" name="文本框 134">
                    <a:extLst>
                      <a:ext uri="{FF2B5EF4-FFF2-40B4-BE49-F238E27FC236}">
                        <a16:creationId xmlns:a16="http://schemas.microsoft.com/office/drawing/2014/main" id="{D593CC4E-AD98-C2F5-5A6A-8FED057584F7}"/>
                      </a:ext>
                    </a:extLst>
                  </p:cNvPr>
                  <p:cNvSpPr txBox="1">
                    <a:spLocks noRot="1" noChangeAspect="1" noMove="1" noResize="1" noEditPoints="1" noAdjustHandles="1" noChangeArrowheads="1" noChangeShapeType="1" noTextEdit="1"/>
                  </p:cNvSpPr>
                  <p:nvPr/>
                </p:nvSpPr>
                <p:spPr>
                  <a:xfrm>
                    <a:off x="276284" y="4645035"/>
                    <a:ext cx="10565577" cy="422360"/>
                  </a:xfrm>
                  <a:prstGeom prst="rect">
                    <a:avLst/>
                  </a:prstGeom>
                  <a:blipFill>
                    <a:blip r:embed="rId15"/>
                    <a:stretch>
                      <a:fillRect t="-97059" b="-1352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8" name="文本框 137">
                    <a:extLst>
                      <a:ext uri="{FF2B5EF4-FFF2-40B4-BE49-F238E27FC236}">
                        <a16:creationId xmlns:a16="http://schemas.microsoft.com/office/drawing/2014/main" id="{08A0E5DA-F672-F9AC-954D-96F2AA343E02}"/>
                      </a:ext>
                    </a:extLst>
                  </p:cNvPr>
                  <p:cNvSpPr txBox="1"/>
                  <p:nvPr/>
                </p:nvSpPr>
                <p:spPr>
                  <a:xfrm>
                    <a:off x="276284" y="5658108"/>
                    <a:ext cx="7922143" cy="446404"/>
                  </a:xfrm>
                  <a:prstGeom prst="rect">
                    <a:avLst/>
                  </a:prstGeom>
                  <a:noFill/>
                </p:spPr>
                <p:txBody>
                  <a:bodyPr wrap="square">
                    <a:spAutoFit/>
                  </a:bodyPr>
                  <a:lstStyle/>
                  <a:p>
                    <a14:m>
                      <m:oMath xmlns:m="http://schemas.openxmlformats.org/officeDocument/2006/math">
                        <m:sSub>
                          <m:sSubPr>
                            <m:ctrlPr>
                              <a:rPr kumimoji="1" lang="en-US" altLang="zh-CN" sz="1800" b="1" i="1" smtClean="0">
                                <a:latin typeface="Cambria Math" panose="02040503050406030204" pitchFamily="18" charset="0"/>
                              </a:rPr>
                            </m:ctrlPr>
                          </m:sSubPr>
                          <m:e>
                            <m:r>
                              <a:rPr kumimoji="1" lang="en-US" altLang="zh-CN" sz="1800" b="1" i="1" smtClean="0">
                                <a:latin typeface="Cambria Math" panose="02040503050406030204" pitchFamily="18" charset="0"/>
                              </a:rPr>
                              <m:t>𝑫</m:t>
                            </m:r>
                          </m:e>
                          <m: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r>
                              <m:rPr>
                                <m:nor/>
                              </m:rPr>
                              <a:rPr kumimoji="1" lang="en-US" altLang="zh-CN" dirty="0"/>
                              <m:t>)</m:t>
                            </m:r>
                            <m:r>
                              <m:rPr>
                                <m:nor/>
                              </m:rPr>
                              <a:rPr kumimoji="1" lang="zh-CN" altLang="en-US" dirty="0"/>
                              <m:t> </m:t>
                            </m:r>
                            <m:r>
                              <m:rPr>
                                <m:nor/>
                              </m:rPr>
                              <a:rPr lang="zh-CN" altLang="en-US" dirty="0"/>
                              <m:t> </m:t>
                            </m:r>
                          </m:sub>
                        </m:sSub>
                        <m:r>
                          <a:rPr kumimoji="1" lang="en-US" altLang="zh-CN" sz="1800" b="1" i="1" smtClean="0">
                            <a:latin typeface="Cambria Math" panose="02040503050406030204" pitchFamily="18" charset="0"/>
                          </a:rPr>
                          <m:t>=</m:t>
                        </m:r>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𝑐𝑒𝑛𝑡𝑒𝑟</m:t>
                            </m:r>
                            <m:r>
                              <a:rPr kumimoji="1" lang="zh-CN" altLang="en-US" b="0" i="1" smtClean="0">
                                <a:latin typeface="Cambria Math" panose="02040503050406030204" pitchFamily="18" charset="0"/>
                              </a:rPr>
                              <m:t> </m:t>
                            </m:r>
                            <m:r>
                              <a:rPr kumimoji="1" lang="en-US" altLang="zh-CN" b="0" i="1" smtClean="0">
                                <a:latin typeface="Cambria Math" panose="02040503050406030204" pitchFamily="18" charset="0"/>
                              </a:rPr>
                              <m:t>(</m:t>
                            </m:r>
                            <m:r>
                              <a:rPr kumimoji="1" lang="en-US" altLang="zh-CN" b="0" i="1">
                                <a:latin typeface="Cambria Math" panose="02040503050406030204" pitchFamily="18" charset="0"/>
                              </a:rPr>
                              <m:t>𝐹</m:t>
                            </m:r>
                          </m:e>
                          <m:sub>
                            <m:r>
                              <m:rPr>
                                <m:sty m:val="p"/>
                              </m:rPr>
                              <a:rPr kumimoji="1" lang="en-US" altLang="zh-CN" i="1">
                                <a:latin typeface="Cambria Math" panose="02040503050406030204" pitchFamily="18" charset="0"/>
                              </a:rPr>
                              <m:t>i</m:t>
                            </m:r>
                            <m:r>
                              <a:rPr kumimoji="1" lang="en-US" altLang="zh-CN" b="0" i="1" smtClean="0">
                                <a:latin typeface="Cambria Math" panose="02040503050406030204" pitchFamily="18" charset="0"/>
                              </a:rPr>
                              <m:t>𝑙𝑡𝑒𝑟</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r>
                          <m:rPr>
                            <m:nor/>
                          </m:rPr>
                          <a:rPr kumimoji="1" lang="en-US" altLang="zh-CN" dirty="0"/>
                          <m:t>)</m:t>
                        </m:r>
                        <m:r>
                          <a:rPr kumimoji="1" lang="zh-CN" altLang="en-US" b="1" i="1" dirty="0" smtClean="0">
                            <a:latin typeface="Cambria Math" panose="02040503050406030204" pitchFamily="18" charset="0"/>
                          </a:rPr>
                          <m:t>      </m:t>
                        </m:r>
                        <m:sSub>
                          <m:sSubPr>
                            <m:ctrlPr>
                              <a:rPr kumimoji="1" lang="en-US" altLang="zh-CN" b="1" i="1" dirty="0" smtClean="0">
                                <a:latin typeface="Cambria Math" panose="02040503050406030204" pitchFamily="18" charset="0"/>
                              </a:rPr>
                            </m:ctrlPr>
                          </m:sSubPr>
                          <m:e>
                            <m:r>
                              <a:rPr kumimoji="1" lang="en-US" altLang="zh-CN" b="0" i="1" dirty="0">
                                <a:latin typeface="Cambria Math" panose="02040503050406030204" pitchFamily="18" charset="0"/>
                              </a:rPr>
                              <m:t>𝐼</m:t>
                            </m:r>
                          </m:e>
                          <m:sub>
                            <m:r>
                              <a:rPr kumimoji="1" lang="en-US" altLang="zh-CN" b="1" i="1" dirty="0" smtClean="0">
                                <a:latin typeface="Cambria Math" panose="02040503050406030204" pitchFamily="18" charset="0"/>
                              </a:rPr>
                              <m:t>𝒋</m:t>
                            </m:r>
                          </m:sub>
                        </m:sSub>
                      </m:oMath>
                    </a14:m>
                    <a:r>
                      <a:rPr lang="en-US" altLang="zh-CN" dirty="0"/>
                      <a:t>)</a:t>
                    </a:r>
                    <a:endParaRPr lang="zh-CN" altLang="en-US" dirty="0"/>
                  </a:p>
                </p:txBody>
              </p:sp>
            </mc:Choice>
            <mc:Fallback>
              <p:sp>
                <p:nvSpPr>
                  <p:cNvPr id="138" name="文本框 137">
                    <a:extLst>
                      <a:ext uri="{FF2B5EF4-FFF2-40B4-BE49-F238E27FC236}">
                        <a16:creationId xmlns:a16="http://schemas.microsoft.com/office/drawing/2014/main" id="{08A0E5DA-F672-F9AC-954D-96F2AA343E02}"/>
                      </a:ext>
                    </a:extLst>
                  </p:cNvPr>
                  <p:cNvSpPr txBox="1">
                    <a:spLocks noRot="1" noChangeAspect="1" noMove="1" noResize="1" noEditPoints="1" noAdjustHandles="1" noChangeArrowheads="1" noChangeShapeType="1" noTextEdit="1"/>
                  </p:cNvSpPr>
                  <p:nvPr/>
                </p:nvSpPr>
                <p:spPr>
                  <a:xfrm>
                    <a:off x="276284" y="5658108"/>
                    <a:ext cx="7922143" cy="446404"/>
                  </a:xfrm>
                  <a:prstGeom prst="rect">
                    <a:avLst/>
                  </a:prstGeom>
                  <a:blipFill>
                    <a:blip r:embed="rId16"/>
                    <a:stretch>
                      <a:fillRect t="-5556" b="-11111"/>
                    </a:stretch>
                  </a:blipFill>
                </p:spPr>
                <p:txBody>
                  <a:bodyPr/>
                  <a:lstStyle/>
                  <a:p>
                    <a:r>
                      <a:rPr lang="zh-CN" altLang="en-US">
                        <a:noFill/>
                      </a:rPr>
                      <a:t> </a:t>
                    </a:r>
                  </a:p>
                </p:txBody>
              </p:sp>
            </mc:Fallback>
          </mc:AlternateContent>
          <p:sp>
            <p:nvSpPr>
              <p:cNvPr id="139" name="文本框 138">
                <a:extLst>
                  <a:ext uri="{FF2B5EF4-FFF2-40B4-BE49-F238E27FC236}">
                    <a16:creationId xmlns:a16="http://schemas.microsoft.com/office/drawing/2014/main" id="{065A7C73-CCFE-445F-1A9F-35D10EACCC00}"/>
                  </a:ext>
                </a:extLst>
              </p:cNvPr>
              <p:cNvSpPr txBox="1"/>
              <p:nvPr/>
            </p:nvSpPr>
            <p:spPr>
              <a:xfrm>
                <a:off x="0" y="5129699"/>
                <a:ext cx="7016669" cy="369332"/>
              </a:xfrm>
              <a:prstGeom prst="rect">
                <a:avLst/>
              </a:prstGeom>
              <a:noFill/>
            </p:spPr>
            <p:txBody>
              <a:bodyPr wrap="square" rtlCol="0">
                <a:spAutoFit/>
              </a:bodyPr>
              <a:lstStyle/>
              <a:p>
                <a:r>
                  <a:rPr kumimoji="1" lang="en-US" altLang="zh-CN" dirty="0"/>
                  <a:t>Deblurring</a:t>
                </a:r>
                <a:r>
                  <a:rPr kumimoji="1" lang="zh-CN" altLang="en-US" dirty="0"/>
                  <a:t> </a:t>
                </a:r>
                <a:r>
                  <a:rPr kumimoji="1" lang="en-US" altLang="zh-CN" dirty="0"/>
                  <a:t>image</a:t>
                </a:r>
                <a:r>
                  <a:rPr kumimoji="1" lang="zh-CN" altLang="en-US" dirty="0"/>
                  <a:t> </a:t>
                </a:r>
                <a:r>
                  <a:rPr kumimoji="1" lang="en-US" altLang="zh-CN" dirty="0"/>
                  <a:t>point</a:t>
                </a:r>
                <a:r>
                  <a:rPr kumimoji="1" lang="zh-CN" altLang="en-US" dirty="0"/>
                  <a:t> </a:t>
                </a:r>
                <a:r>
                  <a:rPr kumimoji="1" lang="en-US" altLang="zh-CN" dirty="0"/>
                  <a:t>at</a:t>
                </a:r>
                <a:r>
                  <a:rPr kumimoji="1" lang="zh-CN" altLang="en-US" dirty="0"/>
                  <a:t> </a:t>
                </a:r>
                <a:r>
                  <a:rPr kumimoji="1" lang="en-US" altLang="zh-CN" dirty="0"/>
                  <a:t>the</a:t>
                </a:r>
                <a:r>
                  <a:rPr kumimoji="1" lang="zh-CN" altLang="en-US" dirty="0"/>
                  <a:t> </a:t>
                </a:r>
                <a:r>
                  <a:rPr kumimoji="1" lang="en-US" altLang="zh-CN" dirty="0"/>
                  <a:t>position</a:t>
                </a:r>
                <a:r>
                  <a:rPr kumimoji="1" lang="zh-CN" altLang="en-US" dirty="0"/>
                  <a:t> </a:t>
                </a:r>
                <a:r>
                  <a:rPr kumimoji="1" lang="en-US" altLang="zh-CN" dirty="0"/>
                  <a:t>of</a:t>
                </a:r>
                <a:r>
                  <a:rPr kumimoji="1" lang="zh-CN" altLang="en-US" dirty="0"/>
                  <a:t>   </a:t>
                </a:r>
              </a:p>
            </p:txBody>
          </p:sp>
        </p:grpSp>
        <mc:AlternateContent xmlns:mc="http://schemas.openxmlformats.org/markup-compatibility/2006">
          <mc:Choice xmlns:a14="http://schemas.microsoft.com/office/drawing/2010/main" Requires="a14">
            <p:sp>
              <p:nvSpPr>
                <p:cNvPr id="141" name="文本框 140">
                  <a:extLst>
                    <a:ext uri="{FF2B5EF4-FFF2-40B4-BE49-F238E27FC236}">
                      <a16:creationId xmlns:a16="http://schemas.microsoft.com/office/drawing/2014/main" id="{A62C3979-E64B-2A3F-B582-FF5501697C60}"/>
                    </a:ext>
                  </a:extLst>
                </p:cNvPr>
                <p:cNvSpPr txBox="1"/>
                <p:nvPr/>
              </p:nvSpPr>
              <p:spPr>
                <a:xfrm>
                  <a:off x="4158346" y="5101699"/>
                  <a:ext cx="1175982" cy="391646"/>
                </a:xfrm>
                <a:prstGeom prst="rect">
                  <a:avLst/>
                </a:prstGeom>
                <a:noFill/>
              </p:spPr>
              <p:txBody>
                <a:bodyPr wrap="square">
                  <a:spAutoFit/>
                </a:bodyPr>
                <a:lstStyle/>
                <a:p>
                  <a14:m>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𝑗</m:t>
                          </m:r>
                        </m:sub>
                      </m:sSub>
                    </m:oMath>
                  </a14:m>
                  <a:r>
                    <a:rPr kumimoji="1" lang="en-US" altLang="zh-CN" dirty="0"/>
                    <a:t>)</a:t>
                  </a:r>
                  <a:r>
                    <a:rPr kumimoji="1" lang="zh-CN" altLang="en-US" dirty="0"/>
                    <a:t> </a:t>
                  </a:r>
                  <a:endParaRPr lang="zh-CN" altLang="en-US" dirty="0"/>
                </a:p>
              </p:txBody>
            </p:sp>
          </mc:Choice>
          <mc:Fallback>
            <p:sp>
              <p:nvSpPr>
                <p:cNvPr id="141" name="文本框 140">
                  <a:extLst>
                    <a:ext uri="{FF2B5EF4-FFF2-40B4-BE49-F238E27FC236}">
                      <a16:creationId xmlns:a16="http://schemas.microsoft.com/office/drawing/2014/main" id="{A62C3979-E64B-2A3F-B582-FF5501697C60}"/>
                    </a:ext>
                  </a:extLst>
                </p:cNvPr>
                <p:cNvSpPr txBox="1">
                  <a:spLocks noRot="1" noChangeAspect="1" noMove="1" noResize="1" noEditPoints="1" noAdjustHandles="1" noChangeArrowheads="1" noChangeShapeType="1" noTextEdit="1"/>
                </p:cNvSpPr>
                <p:nvPr/>
              </p:nvSpPr>
              <p:spPr>
                <a:xfrm>
                  <a:off x="4158346" y="5101699"/>
                  <a:ext cx="1175982" cy="391646"/>
                </a:xfrm>
                <a:prstGeom prst="rect">
                  <a:avLst/>
                </a:prstGeom>
                <a:blipFill>
                  <a:blip r:embed="rId17"/>
                  <a:stretch>
                    <a:fillRect l="-2128" t="-6250" b="-18750"/>
                  </a:stretch>
                </a:blipFill>
              </p:spPr>
              <p:txBody>
                <a:bodyPr/>
                <a:lstStyle/>
                <a:p>
                  <a:r>
                    <a:rPr lang="zh-CN" altLang="en-US">
                      <a:noFill/>
                    </a:rPr>
                    <a:t> </a:t>
                  </a:r>
                </a:p>
              </p:txBody>
            </p:sp>
          </mc:Fallback>
        </mc:AlternateContent>
        <p:grpSp>
          <p:nvGrpSpPr>
            <p:cNvPr id="5" name="组合 4">
              <a:extLst>
                <a:ext uri="{FF2B5EF4-FFF2-40B4-BE49-F238E27FC236}">
                  <a16:creationId xmlns:a16="http://schemas.microsoft.com/office/drawing/2014/main" id="{CCF9D9D7-41D6-A2A0-2E09-B7E043482003}"/>
                </a:ext>
              </a:extLst>
            </p:cNvPr>
            <p:cNvGrpSpPr/>
            <p:nvPr/>
          </p:nvGrpSpPr>
          <p:grpSpPr>
            <a:xfrm>
              <a:off x="3908365" y="5706232"/>
              <a:ext cx="499962" cy="369332"/>
              <a:chOff x="5501641" y="6104512"/>
              <a:chExt cx="499962" cy="369332"/>
            </a:xfrm>
          </p:grpSpPr>
          <p:sp>
            <p:nvSpPr>
              <p:cNvPr id="151" name="椭圆 150">
                <a:extLst>
                  <a:ext uri="{FF2B5EF4-FFF2-40B4-BE49-F238E27FC236}">
                    <a16:creationId xmlns:a16="http://schemas.microsoft.com/office/drawing/2014/main" id="{A935C668-992F-2528-E617-5E20DEBC07F8}"/>
                  </a:ext>
                </a:extLst>
              </p:cNvPr>
              <p:cNvSpPr/>
              <p:nvPr/>
            </p:nvSpPr>
            <p:spPr>
              <a:xfrm>
                <a:off x="5568478" y="6218664"/>
                <a:ext cx="144255" cy="13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2" name="文本框 151">
                <a:extLst>
                  <a:ext uri="{FF2B5EF4-FFF2-40B4-BE49-F238E27FC236}">
                    <a16:creationId xmlns:a16="http://schemas.microsoft.com/office/drawing/2014/main" id="{CED3E35F-4E91-5D3A-0C32-1B713D21CBE8}"/>
                  </a:ext>
                </a:extLst>
              </p:cNvPr>
              <p:cNvSpPr txBox="1"/>
              <p:nvPr/>
            </p:nvSpPr>
            <p:spPr>
              <a:xfrm>
                <a:off x="5501641" y="6104512"/>
                <a:ext cx="499962" cy="369332"/>
              </a:xfrm>
              <a:prstGeom prst="rect">
                <a:avLst/>
              </a:prstGeom>
              <a:noFill/>
            </p:spPr>
            <p:txBody>
              <a:bodyPr wrap="square" rtlCol="0">
                <a:spAutoFit/>
              </a:bodyPr>
              <a:lstStyle/>
              <a:p>
                <a:r>
                  <a:rPr kumimoji="1" lang="zh-CN" altLang="en-US" dirty="0"/>
                  <a:t>*</a:t>
                </a:r>
              </a:p>
            </p:txBody>
          </p:sp>
        </p:grpSp>
      </p:grpSp>
    </p:spTree>
    <p:extLst>
      <p:ext uri="{BB962C8B-B14F-4D97-AF65-F5344CB8AC3E}">
        <p14:creationId xmlns:p14="http://schemas.microsoft.com/office/powerpoint/2010/main" val="8208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5255</TotalTime>
  <Words>2346</Words>
  <Application>Microsoft Macintosh PowerPoint</Application>
  <PresentationFormat>宽屏</PresentationFormat>
  <Paragraphs>141</Paragraphs>
  <Slides>18</Slides>
  <Notes>4</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等线 Light</vt:lpstr>
      <vt:lpstr>宋体</vt:lpstr>
      <vt:lpstr>Arial</vt:lpstr>
      <vt:lpstr>Cambria Math</vt:lpstr>
      <vt:lpstr>Helvetica</vt:lpstr>
      <vt:lpstr>Wingdings</vt:lpstr>
      <vt:lpstr>Office 主题​​</vt:lpstr>
      <vt:lpstr> 基于三维点扩散函数的偏移图像去模糊化方法 论文审稿意见修改及反思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基于点扩散函数的偏移图像去模糊化方法研究 审稿意见修改及反思</dc:title>
  <dc:creator>策文 刘</dc:creator>
  <cp:lastModifiedBy>策文 刘</cp:lastModifiedBy>
  <cp:revision>48</cp:revision>
  <dcterms:created xsi:type="dcterms:W3CDTF">2022-12-07T07:42:32Z</dcterms:created>
  <dcterms:modified xsi:type="dcterms:W3CDTF">2022-12-12T14:13:25Z</dcterms:modified>
</cp:coreProperties>
</file>