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/>
    <p:restoredTop sz="96341"/>
  </p:normalViewPr>
  <p:slideViewPr>
    <p:cSldViewPr snapToGrid="0">
      <p:cViewPr varScale="1">
        <p:scale>
          <a:sx n="131" d="100"/>
          <a:sy n="131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7806E-C9A8-FEF9-8706-42097275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394518-A4FF-6DA4-87CF-04E2399C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1AC3BC-0602-AE69-47D9-78010B2C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8B5C7-8FB2-4B16-DB7E-8B82BEA3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BA1029-A9CB-C7D9-28E2-2A370DDE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12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FE08A-BD3A-F9A9-1563-ED0B4077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9B0928-6CB6-4593-B1F1-B2C15A410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92FF4-FA0A-775E-4E8C-84B3EB37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38AC-E914-C3DB-5620-E299B33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F5336-3A3A-7A04-C863-60EFC0D5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1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BEDFAD-00AC-512A-164B-8CA8C7A1C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320C2A-C64F-9764-A1DB-18988231D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C1F2A4-9319-5E33-EF98-389776F8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016FC-4619-BC34-0056-BFBB02C0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7E44B-92AB-19B2-B53B-4FE1F564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375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AB20D-AF4B-7BA4-10D8-7AE17F50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B097BC-B0A8-94C6-965E-EAD982DE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F17501-B7BF-991F-F98D-95B45D67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2F443F-8E2D-A747-46DD-BB25E891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47996-A8F9-99B1-1E21-A996408C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36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FAB66-91A2-D9E4-F3C9-A1B5013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A0607-5C29-5188-3527-8E241BB0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A34FC4-DBC2-91D6-98FD-AA20199C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A00762-7D19-D771-471A-2F32BE3C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167D2C-4D28-A604-6F52-E8387E74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55907-B895-5D13-9173-6E44B7A3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51A3A-B8BA-A322-523A-14A80DBB4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F1DCCB-F35D-585C-D54C-B660FA58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87BBDD-D86C-338D-EADB-9A8AF2B8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924E3-8A95-31AD-B95C-739D3452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D7BBE2-6989-12EA-280C-3B683E01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75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F3A90-8200-E752-6998-0CA7DDA8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E38E9B-0161-4369-3C9A-AB6FD454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B84EEC-930D-58CA-7FE0-E1DA12ACC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198E62-B1AA-01D5-D2C3-27754634F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A98AA1-1305-D458-4E32-A9E920EB4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784000-C289-2064-87D0-C6EA37DF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6DB436-2161-3E15-0482-506D4EF7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58F49C-6C8A-57C5-9FC4-96986FF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815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39EB6-51BE-D81B-2A14-F0DDBCE3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75CB68-5AAF-F918-98ED-B223E7A8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CE97DB-A954-94FF-5016-DD37C3E9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ADA9B6-BB60-AFC9-A364-F2C82073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20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A3C501-FE4E-9EB8-9961-3AD191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21F473-BA17-AD97-F7EF-8DE46C44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AB3F02-491B-B8F4-1BC2-A9C6EFF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68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7B6F7-205F-1FB3-39B3-7F026AEB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73F4F-F071-C119-E0E7-FA1C3D7D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3131F-D660-56BD-B9D4-5BBD0339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EC526A-4995-F999-34EA-77EDD628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95BFC2-DF88-186A-C6DB-3DDAF9B2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813094-0A75-A6EF-A408-D4EA37EA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4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EC257-A876-9952-2260-6727CE9A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95DEDB-E649-77DC-D2D8-E4179F874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2A17DA-04A5-43BE-CCB9-26A4FD6B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006D69-DE71-92E0-6F7F-3C1E9BA7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3133DB-DCB0-4D81-56FD-AD821B21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656F78-2003-C450-A64D-AC4451AA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063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DEFFF9-7E2D-0923-06D0-A318B2A6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D84DE-096B-86AB-8CA6-1BEA5E53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7F7EB-A754-ADF8-175A-5FB1FE307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7676-6810-FF40-9BEA-65A8ACAFC291}" type="datetimeFigureOut">
              <a:rPr kumimoji="1" lang="zh-CN" altLang="en-US" smtClean="0"/>
              <a:t>2022/9/21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0E0A2-2827-704C-94E8-BB363AB5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15B0EE-1FA9-3DAA-4E3A-B82B681CF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D12-837B-B74B-A4AD-51319DEB6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48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0FA55E6-F377-CD57-8103-ADC05073E39D}"/>
              </a:ext>
            </a:extLst>
          </p:cNvPr>
          <p:cNvSpPr txBox="1"/>
          <p:nvPr/>
        </p:nvSpPr>
        <p:spPr>
          <a:xfrm>
            <a:off x="661621" y="305697"/>
            <a:ext cx="610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基于 </a:t>
            </a:r>
            <a:r>
              <a:rPr lang="en-US" altLang="zh-CN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PSF</a:t>
            </a:r>
            <a:r>
              <a:rPr lang="zh-CN" altLang="en-US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Filter</a:t>
            </a:r>
            <a:r>
              <a:rPr lang="zh-CN" altLang="en-US" sz="2400" b="1" dirty="0">
                <a:solidFill>
                  <a:srgbClr val="538235"/>
                </a:solidFill>
                <a:latin typeface="微软雅黑" pitchFamily="34" charset="-122"/>
                <a:ea typeface="微软雅黑" pitchFamily="34" charset="-122"/>
              </a:rPr>
              <a:t> 的偏移图像去模糊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1AE181-AB0C-50FC-D117-A9B564AF2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09" y="191326"/>
            <a:ext cx="1887839" cy="65130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BE5F3D-60F7-C15C-EAFA-E80BB08CD754}"/>
              </a:ext>
            </a:extLst>
          </p:cNvPr>
          <p:cNvGrpSpPr/>
          <p:nvPr/>
        </p:nvGrpSpPr>
        <p:grpSpPr>
          <a:xfrm>
            <a:off x="73572" y="64944"/>
            <a:ext cx="9785131" cy="1512000"/>
            <a:chOff x="118742" y="264175"/>
            <a:chExt cx="9785131" cy="151200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C4711F8-D623-2404-3A4B-963A5EF40B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8742" y="264175"/>
              <a:ext cx="1212612" cy="1512000"/>
              <a:chOff x="1844060" y="3573016"/>
              <a:chExt cx="1949271" cy="2430528"/>
            </a:xfrm>
          </p:grpSpPr>
          <p:grpSp>
            <p:nvGrpSpPr>
              <p:cNvPr id="19" name="淘宝网Chenying0907出品 75">
                <a:extLst>
                  <a:ext uri="{FF2B5EF4-FFF2-40B4-BE49-F238E27FC236}">
                    <a16:creationId xmlns:a16="http://schemas.microsoft.com/office/drawing/2014/main" id="{2E6C0C5B-C0E6-E317-CC30-5BE9F35BDEEA}"/>
                  </a:ext>
                </a:extLst>
              </p:cNvPr>
              <p:cNvGrpSpPr/>
              <p:nvPr/>
            </p:nvGrpSpPr>
            <p:grpSpPr>
              <a:xfrm>
                <a:off x="1844060" y="3573016"/>
                <a:ext cx="1949271" cy="2430528"/>
                <a:chOff x="3295850" y="1908877"/>
                <a:chExt cx="3738030" cy="4660916"/>
              </a:xfrm>
            </p:grpSpPr>
            <p:sp>
              <p:nvSpPr>
                <p:cNvPr id="21" name="圆角淘宝网Chenying0907出品 76">
                  <a:extLst>
                    <a:ext uri="{FF2B5EF4-FFF2-40B4-BE49-F238E27FC236}">
                      <a16:creationId xmlns:a16="http://schemas.microsoft.com/office/drawing/2014/main" id="{5EC2CD5F-8B9A-0158-799D-0362034EB2F1}"/>
                    </a:ext>
                  </a:extLst>
                </p:cNvPr>
                <p:cNvSpPr/>
                <p:nvPr/>
              </p:nvSpPr>
              <p:spPr>
                <a:xfrm rot="2760000">
                  <a:off x="3098889" y="2634801"/>
                  <a:ext cx="4660916" cy="32090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3000">
                      <a:srgbClr val="6C6C6C">
                        <a:alpha val="42000"/>
                      </a:srgbClr>
                    </a:gs>
                    <a:gs pos="0">
                      <a:schemeClr val="tx1">
                        <a:alpha val="54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254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淘宝网Chenying0907出品 5">
                  <a:extLst>
                    <a:ext uri="{FF2B5EF4-FFF2-40B4-BE49-F238E27FC236}">
                      <a16:creationId xmlns:a16="http://schemas.microsoft.com/office/drawing/2014/main" id="{8675102D-13C5-1C7D-CE18-36EAAA64BDD1}"/>
                    </a:ext>
                  </a:extLst>
                </p:cNvPr>
                <p:cNvSpPr/>
                <p:nvPr/>
              </p:nvSpPr>
              <p:spPr bwMode="auto">
                <a:xfrm rot="10800000">
                  <a:off x="3295850" y="2263222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2540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355600" dist="88900" dir="2700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圆角淘宝网Chenying0907出品 78">
                  <a:extLst>
                    <a:ext uri="{FF2B5EF4-FFF2-40B4-BE49-F238E27FC236}">
                      <a16:creationId xmlns:a16="http://schemas.microsoft.com/office/drawing/2014/main" id="{5B49DD45-BEEB-FAC5-6C5B-DF0C3624F808}"/>
                    </a:ext>
                  </a:extLst>
                </p:cNvPr>
                <p:cNvSpPr/>
                <p:nvPr/>
              </p:nvSpPr>
              <p:spPr>
                <a:xfrm rot="2760000">
                  <a:off x="3358628" y="2852802"/>
                  <a:ext cx="3953506" cy="259256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7000">
                      <a:srgbClr val="6C6C6C">
                        <a:alpha val="35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254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淘宝网Chenying0907出品 5">
                  <a:extLst>
                    <a:ext uri="{FF2B5EF4-FFF2-40B4-BE49-F238E27FC236}">
                      <a16:creationId xmlns:a16="http://schemas.microsoft.com/office/drawing/2014/main" id="{E4CCEF06-1C2D-0946-5703-5770B77E7BC8}"/>
                    </a:ext>
                  </a:extLst>
                </p:cNvPr>
                <p:cNvSpPr/>
                <p:nvPr/>
              </p:nvSpPr>
              <p:spPr bwMode="auto">
                <a:xfrm rot="10800000">
                  <a:off x="3548875" y="2523401"/>
                  <a:ext cx="2056649" cy="182279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F190E8-AE9F-C599-F8CF-F454D7D6CAEB}"/>
                  </a:ext>
                </a:extLst>
              </p:cNvPr>
              <p:cNvSpPr txBox="1"/>
              <p:nvPr/>
            </p:nvSpPr>
            <p:spPr>
              <a:xfrm>
                <a:off x="2070667" y="3979122"/>
                <a:ext cx="1186603" cy="742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chemeClr val="bg1"/>
                    </a:solidFill>
                  </a:rPr>
                  <a:t>01</a:t>
                </a:r>
                <a:endParaRPr kumimoji="1"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520D9364-2013-C15F-C2AC-8C8C1B1EF6D7}"/>
                </a:ext>
              </a:extLst>
            </p:cNvPr>
            <p:cNvSpPr/>
            <p:nvPr/>
          </p:nvSpPr>
          <p:spPr>
            <a:xfrm>
              <a:off x="950078" y="1008794"/>
              <a:ext cx="8953795" cy="45719"/>
            </a:xfrm>
            <a:prstGeom prst="roundRect">
              <a:avLst/>
            </a:prstGeom>
            <a:solidFill>
              <a:srgbClr val="538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50840E-DEC1-A7A6-CDC3-E2843C64B28F}"/>
              </a:ext>
            </a:extLst>
          </p:cNvPr>
          <p:cNvGrpSpPr/>
          <p:nvPr/>
        </p:nvGrpSpPr>
        <p:grpSpPr>
          <a:xfrm>
            <a:off x="10649395" y="1091947"/>
            <a:ext cx="1431629" cy="1832480"/>
            <a:chOff x="9858703" y="4114767"/>
            <a:chExt cx="1431629" cy="183248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F45B330-387D-73B6-73D6-700972A1FED6}"/>
                </a:ext>
              </a:extLst>
            </p:cNvPr>
            <p:cNvSpPr txBox="1"/>
            <p:nvPr/>
          </p:nvSpPr>
          <p:spPr>
            <a:xfrm>
              <a:off x="10230917" y="4114767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2D</a:t>
              </a:r>
              <a:endParaRPr kumimoji="1" lang="zh-CN" altLang="en-US" b="1" dirty="0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739CD23-3EC2-DF7E-6AE8-2F70CD01D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8703" y="4468349"/>
              <a:ext cx="1431629" cy="1478898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569BD1-06FD-044C-ED4E-A9B7FDE43C13}"/>
              </a:ext>
            </a:extLst>
          </p:cNvPr>
          <p:cNvGrpSpPr/>
          <p:nvPr/>
        </p:nvGrpSpPr>
        <p:grpSpPr>
          <a:xfrm>
            <a:off x="10746683" y="3739784"/>
            <a:ext cx="1413390" cy="2026269"/>
            <a:chOff x="8904089" y="1117136"/>
            <a:chExt cx="1413390" cy="202626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E43FBA2-A0E0-058B-80B3-9115AA68CBCA}"/>
                </a:ext>
              </a:extLst>
            </p:cNvPr>
            <p:cNvSpPr txBox="1"/>
            <p:nvPr/>
          </p:nvSpPr>
          <p:spPr>
            <a:xfrm>
              <a:off x="9248399" y="111713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3D</a:t>
              </a:r>
              <a:endParaRPr kumimoji="1" lang="zh-CN" altLang="en-US" b="1" dirty="0"/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F06133C-80E4-B764-C992-990C7A0A0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4089" y="1486468"/>
              <a:ext cx="1413390" cy="1656937"/>
            </a:xfrm>
            <a:prstGeom prst="rect">
              <a:avLst/>
            </a:prstGeom>
          </p:spPr>
        </p:pic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33CA4E18-D464-97BD-9E4C-36C29F0172FA}"/>
              </a:ext>
            </a:extLst>
          </p:cNvPr>
          <p:cNvSpPr txBox="1"/>
          <p:nvPr/>
        </p:nvSpPr>
        <p:spPr>
          <a:xfrm>
            <a:off x="136825" y="1157512"/>
            <a:ext cx="100583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dirty="0"/>
              <a:t>三维勘探更能反应地下真实的情况，</a:t>
            </a:r>
            <a:r>
              <a:rPr kumimoji="1" lang="en-US" altLang="zh-CN" sz="1600" dirty="0"/>
              <a:t>3D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seismic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only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can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increase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accuracy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structural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images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subsurface,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but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also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provides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wealth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stratigraphic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information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that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present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2-D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seismic.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(Biondo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L.,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2004)</a:t>
            </a:r>
            <a:r>
              <a:rPr kumimoji="1" lang="zh-CN" altLang="en-US" sz="1600" dirty="0"/>
              <a:t>  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dirty="0"/>
              <a:t> 三维</a:t>
            </a:r>
            <a:r>
              <a:rPr kumimoji="1" lang="en-US" altLang="zh-CN" sz="1600" dirty="0"/>
              <a:t>data-domain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LSM</a:t>
            </a:r>
            <a:r>
              <a:rPr kumimoji="1" lang="zh-CN" altLang="en-US" sz="1600" dirty="0"/>
              <a:t> 方法计算和存储量都巨大，随着 </a:t>
            </a:r>
            <a:r>
              <a:rPr kumimoji="1" lang="en-US" altLang="zh-CN" sz="1600" dirty="0"/>
              <a:t>size</a:t>
            </a:r>
            <a:r>
              <a:rPr kumimoji="1" lang="zh-CN" altLang="en-US" sz="1600" dirty="0"/>
              <a:t>的增大，其实是 </a:t>
            </a:r>
            <a:r>
              <a:rPr kumimoji="1" lang="en-US" altLang="zh-CN" sz="1600" dirty="0"/>
              <a:t>M</a:t>
            </a:r>
            <a:r>
              <a:rPr kumimoji="1" lang="zh-CN" altLang="en-US" sz="1600" dirty="0"/>
              <a:t>* </a:t>
            </a:r>
            <a:r>
              <a:rPr kumimoji="1" lang="en-US" altLang="zh-CN" sz="1600" dirty="0"/>
              <a:t>O(N</a:t>
            </a:r>
            <a:r>
              <a:rPr kumimoji="1" lang="en-US" altLang="zh-CN" sz="1600" baseline="30000" dirty="0"/>
              <a:t>3</a:t>
            </a:r>
            <a:r>
              <a:rPr kumimoji="1" lang="en-US" altLang="zh-CN" sz="1600" dirty="0"/>
              <a:t>)</a:t>
            </a:r>
            <a:r>
              <a:rPr kumimoji="1" lang="zh-CN" altLang="en-US" sz="1600" dirty="0"/>
              <a:t>复杂度，</a:t>
            </a:r>
            <a:r>
              <a:rPr kumimoji="1" lang="en-US" altLang="zh-CN" sz="1600" dirty="0"/>
              <a:t>M</a:t>
            </a:r>
            <a:r>
              <a:rPr kumimoji="1" lang="zh-CN" altLang="en-US" sz="1600" dirty="0"/>
              <a:t>是迭代次数，相比于</a:t>
            </a:r>
            <a:r>
              <a:rPr kumimoji="1" lang="en-US" altLang="zh-CN" sz="1600" dirty="0"/>
              <a:t>2D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data-domain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LSM</a:t>
            </a:r>
            <a:r>
              <a:rPr kumimoji="1" lang="zh-CN" altLang="en-US" sz="1600" dirty="0"/>
              <a:t> 方法来说，问题大，全局寻找最优解，更容易陷入局部极小值问题，得到的图像质量更差，而我们的方法不需要多次迭代。</a:t>
            </a:r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dirty="0"/>
              <a:t>相比于</a:t>
            </a:r>
            <a:r>
              <a:rPr kumimoji="1" lang="en-US" altLang="zh-CN" sz="1600" dirty="0"/>
              <a:t>2D</a:t>
            </a:r>
            <a:r>
              <a:rPr kumimoji="1" lang="zh-CN" altLang="en-US" sz="1600" dirty="0"/>
              <a:t>，能够更加充分发挥并行优势，可以面向目标区域的局部去模糊，大大减少计算时间。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dirty="0"/>
              <a:t>提出了一套求解三维</a:t>
            </a:r>
            <a:r>
              <a:rPr kumimoji="1" lang="en-US" altLang="zh-CN" sz="1600" dirty="0"/>
              <a:t>PSF</a:t>
            </a:r>
            <a:r>
              <a:rPr kumimoji="1" lang="zh-CN" altLang="en-US" sz="1600" dirty="0"/>
              <a:t>反算子的方法，提出了一个完整的去模糊化的</a:t>
            </a:r>
            <a:r>
              <a:rPr kumimoji="1" lang="en-US" altLang="zh-CN" sz="1600" dirty="0"/>
              <a:t>workflow</a:t>
            </a:r>
            <a:r>
              <a:rPr kumimoji="1" lang="zh-CN" altLang="en-US" sz="1600" dirty="0"/>
              <a:t>，来替代</a:t>
            </a:r>
            <a:r>
              <a:rPr kumimoji="1" lang="en-US" altLang="zh-CN" sz="1600" dirty="0"/>
              <a:t>data-domain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LSM</a:t>
            </a:r>
            <a:r>
              <a:rPr kumimoji="1" lang="zh-CN" altLang="en-US" sz="1600" dirty="0"/>
              <a:t> 方法，用户不需要再进行全局多次迭代来得到三维高分辨率地震偏移成像，不需要旁大的计算集群，求解</a:t>
            </a:r>
            <a:r>
              <a:rPr kumimoji="1" lang="en-US" altLang="zh-CN" sz="1600" dirty="0"/>
              <a:t>PSF</a:t>
            </a:r>
            <a:r>
              <a:rPr kumimoji="1" lang="zh-CN" altLang="en-US" sz="1600" dirty="0"/>
              <a:t>反算子过程只需要在本机就可以完成。</a:t>
            </a:r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dirty="0"/>
              <a:t>目前来说，三维的文章成果很少，一方面是三维计算量很庞大，二方面是三维问题较为复杂，一些</a:t>
            </a:r>
            <a:r>
              <a:rPr kumimoji="1" lang="en-US" altLang="zh-CN" sz="1600" dirty="0"/>
              <a:t>2D</a:t>
            </a:r>
            <a:r>
              <a:rPr kumimoji="1" lang="zh-CN" altLang="en-US" sz="1600" dirty="0"/>
              <a:t>的处理方法不一定适用于三维情况，尤其是面对三维实际数据来说。</a:t>
            </a:r>
            <a:endParaRPr kumimoji="1" lang="en-US" altLang="zh-CN" sz="1600" dirty="0"/>
          </a:p>
          <a:p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EDDCDE7A-A59C-85DD-897B-1FFEBB6E81B8}"/>
              </a:ext>
            </a:extLst>
          </p:cNvPr>
          <p:cNvCxnSpPr>
            <a:cxnSpLocks/>
          </p:cNvCxnSpPr>
          <p:nvPr/>
        </p:nvCxnSpPr>
        <p:spPr>
          <a:xfrm>
            <a:off x="11330001" y="3111939"/>
            <a:ext cx="0" cy="6278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135DC98-41E2-9B5C-F640-91B39EB13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182" y="2885389"/>
            <a:ext cx="6577450" cy="37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EC4711F8-D623-2404-3A4B-963A5EF40B2E}"/>
              </a:ext>
            </a:extLst>
          </p:cNvPr>
          <p:cNvGrpSpPr>
            <a:grpSpLocks noChangeAspect="1"/>
          </p:cNvGrpSpPr>
          <p:nvPr/>
        </p:nvGrpSpPr>
        <p:grpSpPr>
          <a:xfrm>
            <a:off x="73572" y="64944"/>
            <a:ext cx="1212612" cy="1512000"/>
            <a:chOff x="1844060" y="3573016"/>
            <a:chExt cx="1949271" cy="2430528"/>
          </a:xfrm>
        </p:grpSpPr>
        <p:grpSp>
          <p:nvGrpSpPr>
            <p:cNvPr id="19" name="淘宝网Chenying0907出品 75">
              <a:extLst>
                <a:ext uri="{FF2B5EF4-FFF2-40B4-BE49-F238E27FC236}">
                  <a16:creationId xmlns:a16="http://schemas.microsoft.com/office/drawing/2014/main" id="{2E6C0C5B-C0E6-E317-CC30-5BE9F35BDEEA}"/>
                </a:ext>
              </a:extLst>
            </p:cNvPr>
            <p:cNvGrpSpPr/>
            <p:nvPr/>
          </p:nvGrpSpPr>
          <p:grpSpPr>
            <a:xfrm>
              <a:off x="1844060" y="3573016"/>
              <a:ext cx="1949271" cy="2430528"/>
              <a:chOff x="3295850" y="1908877"/>
              <a:chExt cx="3738030" cy="4660916"/>
            </a:xfrm>
          </p:grpSpPr>
          <p:sp>
            <p:nvSpPr>
              <p:cNvPr id="21" name="圆角淘宝网Chenying0907出品 76">
                <a:extLst>
                  <a:ext uri="{FF2B5EF4-FFF2-40B4-BE49-F238E27FC236}">
                    <a16:creationId xmlns:a16="http://schemas.microsoft.com/office/drawing/2014/main" id="{5EC2CD5F-8B9A-0158-799D-0362034EB2F1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rgbClr val="6C6C6C">
                      <a:alpha val="42000"/>
                    </a:srgbClr>
                  </a:gs>
                  <a:gs pos="0">
                    <a:schemeClr val="tx1">
                      <a:alpha val="54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>
                <a:extLst>
                  <a:ext uri="{FF2B5EF4-FFF2-40B4-BE49-F238E27FC236}">
                    <a16:creationId xmlns:a16="http://schemas.microsoft.com/office/drawing/2014/main" id="{8675102D-13C5-1C7D-CE18-36EAAA64BDD1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圆角淘宝网Chenying0907出品 78">
                <a:extLst>
                  <a:ext uri="{FF2B5EF4-FFF2-40B4-BE49-F238E27FC236}">
                    <a16:creationId xmlns:a16="http://schemas.microsoft.com/office/drawing/2014/main" id="{5B49DD45-BEEB-FAC5-6C5B-DF0C3624F808}"/>
                  </a:ext>
                </a:extLst>
              </p:cNvPr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35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淘宝网Chenying0907出品 5">
                <a:extLst>
                  <a:ext uri="{FF2B5EF4-FFF2-40B4-BE49-F238E27FC236}">
                    <a16:creationId xmlns:a16="http://schemas.microsoft.com/office/drawing/2014/main" id="{E4CCEF06-1C2D-0946-5703-5770B77E7BC8}"/>
                  </a:ext>
                </a:extLst>
              </p:cNvPr>
              <p:cNvSpPr/>
              <p:nvPr/>
            </p:nvSpPr>
            <p:spPr bwMode="auto">
              <a:xfrm rot="10800000">
                <a:off x="3548875" y="2523401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F190E8-AE9F-C599-F8CF-F454D7D6CAEB}"/>
                </a:ext>
              </a:extLst>
            </p:cNvPr>
            <p:cNvSpPr txBox="1"/>
            <p:nvPr/>
          </p:nvSpPr>
          <p:spPr>
            <a:xfrm>
              <a:off x="2070667" y="3979122"/>
              <a:ext cx="1186603" cy="74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31C02EA-C276-480D-CF8B-A80AAEE7F86C}"/>
              </a:ext>
            </a:extLst>
          </p:cNvPr>
          <p:cNvGrpSpPr/>
          <p:nvPr/>
        </p:nvGrpSpPr>
        <p:grpSpPr>
          <a:xfrm>
            <a:off x="328834" y="191326"/>
            <a:ext cx="11707514" cy="663956"/>
            <a:chOff x="328834" y="191326"/>
            <a:chExt cx="11707514" cy="66395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0FA55E6-F377-CD57-8103-ADC05073E39D}"/>
                </a:ext>
              </a:extLst>
            </p:cNvPr>
            <p:cNvSpPr txBox="1"/>
            <p:nvPr/>
          </p:nvSpPr>
          <p:spPr>
            <a:xfrm>
              <a:off x="328834" y="327900"/>
              <a:ext cx="6106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基于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CNN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的 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PSF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Filter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自动预测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51AE181-AB0C-50FC-D117-A9B564AF2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509" y="191326"/>
              <a:ext cx="1887839" cy="651304"/>
            </a:xfrm>
            <a:prstGeom prst="rect">
              <a:avLst/>
            </a:prstGeom>
          </p:spPr>
        </p:pic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520D9364-2013-C15F-C2AC-8C8C1B1EF6D7}"/>
                </a:ext>
              </a:extLst>
            </p:cNvPr>
            <p:cNvSpPr/>
            <p:nvPr/>
          </p:nvSpPr>
          <p:spPr>
            <a:xfrm>
              <a:off x="904908" y="809563"/>
              <a:ext cx="8953795" cy="4571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F484B4-CC1F-244A-80CE-FF3BFD28B38E}"/>
              </a:ext>
            </a:extLst>
          </p:cNvPr>
          <p:cNvGrpSpPr/>
          <p:nvPr/>
        </p:nvGrpSpPr>
        <p:grpSpPr>
          <a:xfrm>
            <a:off x="279077" y="1229641"/>
            <a:ext cx="4968944" cy="4978396"/>
            <a:chOff x="559798" y="952296"/>
            <a:chExt cx="4968944" cy="497839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74F5560-4234-AF11-615E-ED4199654DEE}"/>
                </a:ext>
              </a:extLst>
            </p:cNvPr>
            <p:cNvSpPr txBox="1"/>
            <p:nvPr/>
          </p:nvSpPr>
          <p:spPr>
            <a:xfrm>
              <a:off x="786970" y="954655"/>
              <a:ext cx="1049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PSF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响应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DF5FB1F-45A8-982B-D1E9-6C33DE19A28F}"/>
                </a:ext>
              </a:extLst>
            </p:cNvPr>
            <p:cNvSpPr txBox="1"/>
            <p:nvPr/>
          </p:nvSpPr>
          <p:spPr>
            <a:xfrm>
              <a:off x="2635760" y="952296"/>
              <a:ext cx="1049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反算子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4AEC12E-AF17-6856-990D-4D0D44F9BCA7}"/>
                </a:ext>
              </a:extLst>
            </p:cNvPr>
            <p:cNvSpPr txBox="1"/>
            <p:nvPr/>
          </p:nvSpPr>
          <p:spPr>
            <a:xfrm>
              <a:off x="4300654" y="970836"/>
              <a:ext cx="122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褶积结果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27CB03B-187A-8795-E036-810EC9F99C0A}"/>
                </a:ext>
              </a:extLst>
            </p:cNvPr>
            <p:cNvGrpSpPr/>
            <p:nvPr/>
          </p:nvGrpSpPr>
          <p:grpSpPr>
            <a:xfrm>
              <a:off x="559798" y="1260067"/>
              <a:ext cx="4908357" cy="4670625"/>
              <a:chOff x="559798" y="1260067"/>
              <a:chExt cx="4908357" cy="4670625"/>
            </a:xfrm>
          </p:grpSpPr>
          <p:pic>
            <p:nvPicPr>
              <p:cNvPr id="7" name="Picture 2" descr="线性方程组- 维基百科，自由的百科全书">
                <a:extLst>
                  <a:ext uri="{FF2B5EF4-FFF2-40B4-BE49-F238E27FC236}">
                    <a16:creationId xmlns:a16="http://schemas.microsoft.com/office/drawing/2014/main" id="{8230FDA7-E2E8-34EE-ACF5-C00F8A151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477" y="3324702"/>
                <a:ext cx="4546763" cy="146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41C9A554-F762-44CF-ABB5-EEA665475C3B}"/>
                      </a:ext>
                    </a:extLst>
                  </p:cNvPr>
                  <p:cNvSpPr txBox="1"/>
                  <p:nvPr/>
                </p:nvSpPr>
                <p:spPr>
                  <a:xfrm>
                    <a:off x="2431227" y="2595436"/>
                    <a:ext cx="10272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kumimoji="1" lang="zh-CN" altLang="en-US" dirty="0">
                      <a:solidFill>
                        <a:prstClr val="black"/>
                      </a:solidFill>
                      <a:latin typeface="Candara"/>
                      <a:ea typeface="华文楷体" panose="0201060004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7BEF9F4-C6AA-CE41-A91C-9734F539C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227" y="2595436"/>
                    <a:ext cx="102720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78" r="-365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CBB0625-1ABB-4300-F22D-6AC99354A597}"/>
                  </a:ext>
                </a:extLst>
              </p:cNvPr>
              <p:cNvGrpSpPr/>
              <p:nvPr/>
            </p:nvGrpSpPr>
            <p:grpSpPr>
              <a:xfrm>
                <a:off x="616477" y="1260067"/>
                <a:ext cx="4851678" cy="1272393"/>
                <a:chOff x="1593061" y="1269078"/>
                <a:chExt cx="4851678" cy="1272393"/>
              </a:xfrm>
            </p:grpSpPr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5C7DDF52-B01C-479E-F12B-39BF96D986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3061" y="1278456"/>
                  <a:ext cx="1342390" cy="1263015"/>
                </a:xfrm>
                <a:prstGeom prst="rect">
                  <a:avLst/>
                </a:prstGeom>
              </p:spPr>
            </p:pic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35484C98-C343-5BAD-7757-4464AD5F7D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191" y="1269078"/>
                  <a:ext cx="1342390" cy="1263650"/>
                </a:xfrm>
                <a:prstGeom prst="rect">
                  <a:avLst/>
                </a:prstGeom>
              </p:spPr>
            </p:pic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46B8C8D-74A9-2664-C28F-127632271AE6}"/>
                    </a:ext>
                  </a:extLst>
                </p:cNvPr>
                <p:cNvSpPr txBox="1"/>
                <p:nvPr/>
              </p:nvSpPr>
              <p:spPr>
                <a:xfrm>
                  <a:off x="3004259" y="1703178"/>
                  <a:ext cx="807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zh-CN" altLang="en-US" dirty="0">
                      <a:solidFill>
                        <a:prstClr val="black"/>
                      </a:solidFill>
                      <a:latin typeface="Candara"/>
                      <a:ea typeface="华文楷体" panose="02010600040101010101" pitchFamily="2" charset="-122"/>
                    </a:rPr>
                    <a:t>*</a:t>
                  </a:r>
                </a:p>
              </p:txBody>
            </p:sp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5157E56E-2C31-C9C9-B68F-2D067F4B8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6651" y="1278456"/>
                  <a:ext cx="1228088" cy="1221450"/>
                </a:xfrm>
                <a:prstGeom prst="rect">
                  <a:avLst/>
                </a:prstGeom>
              </p:spPr>
            </p:pic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30FCC76-250D-77D8-DC14-E33FB7928827}"/>
                    </a:ext>
                  </a:extLst>
                </p:cNvPr>
                <p:cNvSpPr txBox="1"/>
                <p:nvPr/>
              </p:nvSpPr>
              <p:spPr>
                <a:xfrm>
                  <a:off x="4777552" y="1703178"/>
                  <a:ext cx="6899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prstClr val="black"/>
                      </a:solidFill>
                      <a:latin typeface="Candara"/>
                      <a:ea typeface="华文楷体" panose="02010600040101010101" pitchFamily="2" charset="-122"/>
                    </a:rPr>
                    <a:t>=</a:t>
                  </a:r>
                  <a:endParaRPr kumimoji="1" lang="zh-CN" altLang="en-US" dirty="0">
                    <a:solidFill>
                      <a:prstClr val="black"/>
                    </a:solidFill>
                    <a:latin typeface="Candara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0" name="下箭头 9">
                <a:extLst>
                  <a:ext uri="{FF2B5EF4-FFF2-40B4-BE49-F238E27FC236}">
                    <a16:creationId xmlns:a16="http://schemas.microsoft.com/office/drawing/2014/main" id="{DD5A0A9F-643E-A831-42E3-8CC367498107}"/>
                  </a:ext>
                </a:extLst>
              </p:cNvPr>
              <p:cNvSpPr/>
              <p:nvPr/>
            </p:nvSpPr>
            <p:spPr>
              <a:xfrm>
                <a:off x="2794828" y="2932823"/>
                <a:ext cx="300001" cy="334536"/>
              </a:xfrm>
              <a:prstGeom prst="downArrow">
                <a:avLst/>
              </a:prstGeom>
              <a:solidFill>
                <a:srgbClr val="AD84C6"/>
              </a:solidFill>
              <a:ln w="12700" cap="flat" cmpd="sng" algn="ctr">
                <a:solidFill>
                  <a:srgbClr val="AD84C6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华文楷体" panose="02010600040101010101" pitchFamily="2" charset="-122"/>
                  <a:cs typeface="+mn-cs"/>
                </a:endParaRPr>
              </a:p>
            </p:txBody>
          </p:sp>
          <p:sp>
            <p:nvSpPr>
              <p:cNvPr id="12" name="下箭头 11">
                <a:extLst>
                  <a:ext uri="{FF2B5EF4-FFF2-40B4-BE49-F238E27FC236}">
                    <a16:creationId xmlns:a16="http://schemas.microsoft.com/office/drawing/2014/main" id="{0A8BFCC0-E56C-98C5-026E-88896CDE95DD}"/>
                  </a:ext>
                </a:extLst>
              </p:cNvPr>
              <p:cNvSpPr/>
              <p:nvPr/>
            </p:nvSpPr>
            <p:spPr>
              <a:xfrm>
                <a:off x="2794828" y="4851844"/>
                <a:ext cx="300001" cy="334536"/>
              </a:xfrm>
              <a:prstGeom prst="downArrow">
                <a:avLst/>
              </a:prstGeom>
              <a:solidFill>
                <a:srgbClr val="AD84C6"/>
              </a:solidFill>
              <a:ln w="12700" cap="flat" cmpd="sng" algn="ctr">
                <a:solidFill>
                  <a:srgbClr val="AD84C6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华文楷体" panose="02010600040101010101" pitchFamily="2" charset="-122"/>
                  <a:cs typeface="+mn-cs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309579EF-CD9F-0DFF-87A7-3756622A8847}"/>
                  </a:ext>
                </a:extLst>
              </p:cNvPr>
              <p:cNvGrpSpPr/>
              <p:nvPr/>
            </p:nvGrpSpPr>
            <p:grpSpPr>
              <a:xfrm>
                <a:off x="559798" y="5242796"/>
                <a:ext cx="4867740" cy="687896"/>
                <a:chOff x="733068" y="5186380"/>
                <a:chExt cx="4867740" cy="687896"/>
              </a:xfrm>
            </p:grpSpPr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73333A9-C416-7533-DFD1-7240ED1C018F}"/>
                    </a:ext>
                  </a:extLst>
                </p:cNvPr>
                <p:cNvSpPr txBox="1"/>
                <p:nvPr/>
              </p:nvSpPr>
              <p:spPr>
                <a:xfrm>
                  <a:off x="733068" y="5227945"/>
                  <a:ext cx="48677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构建</a:t>
                  </a:r>
                  <a:r>
                    <a:rPr kumimoji="1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A</a:t>
                  </a:r>
                  <a:r>
                    <a:rPr kumimoji="1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，</a:t>
                  </a:r>
                  <a:r>
                    <a:rPr kumimoji="1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B</a:t>
                  </a:r>
                  <a:r>
                    <a:rPr kumimoji="1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矩阵配对，输入神经网络进行训练，</a:t>
                  </a:r>
                  <a:r>
                    <a:rPr kumimoji="1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 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                             </a:t>
                  </a:r>
                  <a:r>
                    <a:rPr kumimoji="1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无需人为计算</a:t>
                  </a:r>
                  <a:r>
                    <a:rPr kumimoji="1" lang="en-US" altLang="zh-CN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华文楷体" panose="02010600040101010101" pitchFamily="2" charset="-122"/>
                    </a:rPr>
                    <a:t>lable</a:t>
                  </a:r>
                  <a:endPara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6660044B-E3A3-5446-2A22-83CE99FEC16D}"/>
                    </a:ext>
                  </a:extLst>
                </p:cNvPr>
                <p:cNvSpPr/>
                <p:nvPr/>
              </p:nvSpPr>
              <p:spPr>
                <a:xfrm>
                  <a:off x="733068" y="5186380"/>
                  <a:ext cx="4867740" cy="687213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E93D4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华文楷体" panose="0201060004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A529672-D2CE-CE4E-E89D-0D3EA64D61D9}"/>
              </a:ext>
            </a:extLst>
          </p:cNvPr>
          <p:cNvGrpSpPr/>
          <p:nvPr/>
        </p:nvGrpSpPr>
        <p:grpSpPr>
          <a:xfrm>
            <a:off x="6435344" y="1267596"/>
            <a:ext cx="5103299" cy="3850235"/>
            <a:chOff x="5863261" y="1311662"/>
            <a:chExt cx="5103299" cy="385023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7F056817-7C99-4AA5-19A7-1B762CFA1C65}"/>
                </a:ext>
              </a:extLst>
            </p:cNvPr>
            <p:cNvGrpSpPr/>
            <p:nvPr/>
          </p:nvGrpSpPr>
          <p:grpSpPr>
            <a:xfrm>
              <a:off x="5863261" y="1311662"/>
              <a:ext cx="5103299" cy="1489401"/>
              <a:chOff x="6669279" y="1280764"/>
              <a:chExt cx="5179474" cy="1456196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290C0F1E-7F32-A679-CFE4-F2A5727C6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9279" y="1591468"/>
                <a:ext cx="1126866" cy="1017926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93DF1600-6630-9FFD-5446-9AAF0E6F6D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65290" y="1638334"/>
                <a:ext cx="1141197" cy="997873"/>
              </a:xfrm>
              <a:prstGeom prst="rect">
                <a:avLst/>
              </a:prstGeom>
            </p:spPr>
          </p:pic>
          <p:grpSp>
            <p:nvGrpSpPr>
              <p:cNvPr id="34" name="组 22">
                <a:extLst>
                  <a:ext uri="{FF2B5EF4-FFF2-40B4-BE49-F238E27FC236}">
                    <a16:creationId xmlns:a16="http://schemas.microsoft.com/office/drawing/2014/main" id="{07AC6950-9C9B-D7F9-BDC5-9B8A916B5B0A}"/>
                  </a:ext>
                </a:extLst>
              </p:cNvPr>
              <p:cNvGrpSpPr/>
              <p:nvPr/>
            </p:nvGrpSpPr>
            <p:grpSpPr>
              <a:xfrm>
                <a:off x="8006707" y="1446982"/>
                <a:ext cx="2443051" cy="1289978"/>
                <a:chOff x="2751213" y="3397963"/>
                <a:chExt cx="4901779" cy="1899173"/>
              </a:xfrm>
            </p:grpSpPr>
            <p:pic>
              <p:nvPicPr>
                <p:cNvPr id="37" name="图片 36" descr="timg">
                  <a:extLst>
                    <a:ext uri="{FF2B5EF4-FFF2-40B4-BE49-F238E27FC236}">
                      <a16:creationId xmlns:a16="http://schemas.microsoft.com/office/drawing/2014/main" id="{1066E640-E909-0BCB-5691-E6FDB80DD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3429115" y="3397963"/>
                  <a:ext cx="3517745" cy="1899173"/>
                </a:xfrm>
                <a:prstGeom prst="rect">
                  <a:avLst/>
                </a:prstGeom>
              </p:spPr>
            </p:pic>
            <p:cxnSp>
              <p:nvCxnSpPr>
                <p:cNvPr id="38" name="直线箭头连接符 37">
                  <a:extLst>
                    <a:ext uri="{FF2B5EF4-FFF2-40B4-BE49-F238E27FC236}">
                      <a16:creationId xmlns:a16="http://schemas.microsoft.com/office/drawing/2014/main" id="{698818F4-797C-9E6C-9074-60EA5DAD8344}"/>
                    </a:ext>
                  </a:extLst>
                </p:cNvPr>
                <p:cNvCxnSpPr/>
                <p:nvPr/>
              </p:nvCxnSpPr>
              <p:spPr>
                <a:xfrm>
                  <a:off x="2751213" y="4336565"/>
                  <a:ext cx="57149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9" name="直线箭头连接符 38">
                  <a:extLst>
                    <a:ext uri="{FF2B5EF4-FFF2-40B4-BE49-F238E27FC236}">
                      <a16:creationId xmlns:a16="http://schemas.microsoft.com/office/drawing/2014/main" id="{8A7BC671-26EA-9AE3-371C-E469ED08A7D7}"/>
                    </a:ext>
                  </a:extLst>
                </p:cNvPr>
                <p:cNvCxnSpPr/>
                <p:nvPr/>
              </p:nvCxnSpPr>
              <p:spPr>
                <a:xfrm>
                  <a:off x="7081493" y="4319483"/>
                  <a:ext cx="57149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51190CC-6A98-02BE-CE32-51C0A412D5EC}"/>
                  </a:ext>
                </a:extLst>
              </p:cNvPr>
              <p:cNvSpPr txBox="1"/>
              <p:nvPr/>
            </p:nvSpPr>
            <p:spPr>
              <a:xfrm>
                <a:off x="6958023" y="1280764"/>
                <a:ext cx="1085883" cy="55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aiTi" panose="02010609060101010101" pitchFamily="49" charset="-122"/>
                    <a:ea typeface="KaiTi" panose="02010609060101010101" pitchFamily="49" charset="-122"/>
                  </a:rPr>
                  <a:t>PSF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/>
                    <a:ea typeface="DengXian" panose="02010600030101010101" pitchFamily="2" charset="-122"/>
                  </a:rPr>
                  <a:t> 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F7904C6-20F6-95D2-374A-7C02EC342796}"/>
                  </a:ext>
                </a:extLst>
              </p:cNvPr>
              <p:cNvSpPr txBox="1"/>
              <p:nvPr/>
            </p:nvSpPr>
            <p:spPr>
              <a:xfrm>
                <a:off x="10613773" y="1284326"/>
                <a:ext cx="12349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aiTi" panose="02010609060101010101" pitchFamily="49" charset="-122"/>
                    <a:ea typeface="KaiTi" panose="02010609060101010101" pitchFamily="49" charset="-122"/>
                  </a:rPr>
                  <a:t>反褶积算子 </a:t>
                </a:r>
              </a:p>
            </p:txBody>
          </p:sp>
        </p:grp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B822178C-20C3-A90A-63B6-E52B053F9BE3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6418408" y="2670587"/>
              <a:ext cx="16936" cy="758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>
              <a:extLst>
                <a:ext uri="{FF2B5EF4-FFF2-40B4-BE49-F238E27FC236}">
                  <a16:creationId xmlns:a16="http://schemas.microsoft.com/office/drawing/2014/main" id="{8D9A8776-B4D5-CFFD-6085-BE950ECB188D}"/>
                </a:ext>
              </a:extLst>
            </p:cNvPr>
            <p:cNvCxnSpPr/>
            <p:nvPr/>
          </p:nvCxnSpPr>
          <p:spPr>
            <a:xfrm>
              <a:off x="6435344" y="3429000"/>
              <a:ext cx="3812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87A1279D-7CC2-8BFE-CF83-14FE7DE5925A}"/>
                </a:ext>
              </a:extLst>
            </p:cNvPr>
            <p:cNvCxnSpPr/>
            <p:nvPr/>
          </p:nvCxnSpPr>
          <p:spPr>
            <a:xfrm flipV="1">
              <a:off x="10247490" y="2698012"/>
              <a:ext cx="0" cy="730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EE90B73-7DF3-C4F3-5C01-9B211FE5C20B}"/>
                </a:ext>
              </a:extLst>
            </p:cNvPr>
            <p:cNvSpPr txBox="1"/>
            <p:nvPr/>
          </p:nvSpPr>
          <p:spPr>
            <a:xfrm>
              <a:off x="8000451" y="3085296"/>
              <a:ext cx="1781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* （</a:t>
              </a:r>
              <a:r>
                <a:rPr kumimoji="1" lang="en-US" altLang="zh-CN" dirty="0"/>
                <a:t>conv)</a:t>
              </a:r>
              <a:endParaRPr kumimoji="1" lang="zh-CN" altLang="en-US" dirty="0"/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9B9F22A-0E24-8765-1728-065889CF5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4775" y="4154090"/>
              <a:ext cx="1013284" cy="1007807"/>
            </a:xfrm>
            <a:prstGeom prst="rect">
              <a:avLst/>
            </a:prstGeom>
          </p:spPr>
        </p:pic>
        <p:cxnSp>
          <p:nvCxnSpPr>
            <p:cNvPr id="52" name="直线连接符 51">
              <a:extLst>
                <a:ext uri="{FF2B5EF4-FFF2-40B4-BE49-F238E27FC236}">
                  <a16:creationId xmlns:a16="http://schemas.microsoft.com/office/drawing/2014/main" id="{BD13F1F4-B061-16C2-03F4-61C5808CD7C0}"/>
                </a:ext>
              </a:extLst>
            </p:cNvPr>
            <p:cNvCxnSpPr>
              <a:cxnSpLocks/>
            </p:cNvCxnSpPr>
            <p:nvPr/>
          </p:nvCxnSpPr>
          <p:spPr>
            <a:xfrm>
              <a:off x="8322730" y="3454628"/>
              <a:ext cx="0" cy="727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687A86A-52EF-41DD-98FA-E2F85E68E5FF}"/>
                </a:ext>
              </a:extLst>
            </p:cNvPr>
            <p:cNvSpPr txBox="1"/>
            <p:nvPr/>
          </p:nvSpPr>
          <p:spPr>
            <a:xfrm>
              <a:off x="8341417" y="3610077"/>
              <a:ext cx="1781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MSE</a:t>
              </a:r>
              <a:endParaRPr kumimoji="1" lang="zh-CN" altLang="en-US" dirty="0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494DBA26-65A8-B5A2-CD9B-80BBBA5F323F}"/>
              </a:ext>
            </a:extLst>
          </p:cNvPr>
          <p:cNvSpPr txBox="1"/>
          <p:nvPr/>
        </p:nvSpPr>
        <p:spPr>
          <a:xfrm>
            <a:off x="7120899" y="5423206"/>
            <a:ext cx="339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数据问题？</a:t>
            </a: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误差函数？</a:t>
            </a:r>
            <a:r>
              <a:rPr kumimoji="1" lang="en-US" altLang="zh-CN" dirty="0"/>
              <a:t>MSE</a:t>
            </a:r>
            <a:r>
              <a:rPr kumimoji="1" lang="zh-CN" altLang="en-US" dirty="0"/>
              <a:t>？</a:t>
            </a: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网络问题？</a:t>
            </a:r>
          </a:p>
        </p:txBody>
      </p:sp>
    </p:spTree>
    <p:extLst>
      <p:ext uri="{BB962C8B-B14F-4D97-AF65-F5344CB8AC3E}">
        <p14:creationId xmlns:p14="http://schemas.microsoft.com/office/powerpoint/2010/main" val="18103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30E4DE-5A85-679F-8E29-CA2AF852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2" y="938205"/>
            <a:ext cx="2826385" cy="18865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DEC004-B48D-DDE4-B031-FDB95183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613" y="952278"/>
            <a:ext cx="2071370" cy="1708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521DC4-2924-CF74-3386-4BD983E7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93" y="2965434"/>
            <a:ext cx="2580640" cy="20662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09F172-1CF2-9782-F888-45EEE66C8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453" y="2879686"/>
            <a:ext cx="2613547" cy="21291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DA80B44-8795-3E00-0FD2-047D5A7C1A5B}"/>
              </a:ext>
            </a:extLst>
          </p:cNvPr>
          <p:cNvSpPr txBox="1"/>
          <p:nvPr/>
        </p:nvSpPr>
        <p:spPr>
          <a:xfrm>
            <a:off x="485382" y="5149485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zh-CN" sz="18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陷入局部极小值了？</a:t>
            </a:r>
            <a:r>
              <a:rPr lang="zh-CN" altLang="en-US" sz="18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？？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C40A55-410F-56B5-650E-5CFE317F2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017" y="1238982"/>
            <a:ext cx="5457190" cy="21291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CA7752-A5E7-E9E6-D498-76564E63E033}"/>
              </a:ext>
            </a:extLst>
          </p:cNvPr>
          <p:cNvSpPr txBox="1"/>
          <p:nvPr/>
        </p:nvSpPr>
        <p:spPr>
          <a:xfrm>
            <a:off x="6374667" y="334791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迭代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10000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次，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learning rate 1e-03 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误差下降曲线：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C0AFAFB-3623-BDFD-4D85-235AF01BD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5801" y="3759886"/>
            <a:ext cx="2486541" cy="18591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C037363-4E8C-D420-6BAF-B98F9A4618BB}"/>
              </a:ext>
            </a:extLst>
          </p:cNvPr>
          <p:cNvSpPr txBox="1"/>
          <p:nvPr/>
        </p:nvSpPr>
        <p:spPr>
          <a:xfrm>
            <a:off x="155652" y="5826188"/>
            <a:ext cx="11751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b="1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观察到的现象：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不管是计算还是预测反褶积算子过程中，反算子总是会趋向于围绕在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[-1,1]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之间波动，而很少能到达一个高值，但是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理论计算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的反褶积算子其实数值还是挺大的，因此在</a:t>
            </a:r>
            <a:r>
              <a:rPr lang="en-US" altLang="zh-CN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spatial</a:t>
            </a:r>
            <a:r>
              <a:rPr lang="zh-CN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求取或者预测反算子过程中，往往会到达局部极小值而不再变化了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868C90B-F85C-1934-DD0F-F9D6B7965299}"/>
              </a:ext>
            </a:extLst>
          </p:cNvPr>
          <p:cNvGrpSpPr/>
          <p:nvPr/>
        </p:nvGrpSpPr>
        <p:grpSpPr>
          <a:xfrm>
            <a:off x="328834" y="191326"/>
            <a:ext cx="11707514" cy="663956"/>
            <a:chOff x="328834" y="191326"/>
            <a:chExt cx="11707514" cy="66395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84AE779-E045-2004-3391-8D821630D7A4}"/>
                </a:ext>
              </a:extLst>
            </p:cNvPr>
            <p:cNvSpPr txBox="1"/>
            <p:nvPr/>
          </p:nvSpPr>
          <p:spPr>
            <a:xfrm>
              <a:off x="328834" y="327900"/>
              <a:ext cx="6106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基于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CNN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的 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PSF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Filter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自动预测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0930786-ED42-50CE-2F9B-0BFBC99B2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509" y="191326"/>
              <a:ext cx="1887839" cy="651304"/>
            </a:xfrm>
            <a:prstGeom prst="rect">
              <a:avLst/>
            </a:prstGeom>
          </p:spPr>
        </p:pic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F18D384-0E25-4BC2-7AFB-20ED08BE0D98}"/>
                </a:ext>
              </a:extLst>
            </p:cNvPr>
            <p:cNvSpPr/>
            <p:nvPr/>
          </p:nvSpPr>
          <p:spPr>
            <a:xfrm>
              <a:off x="904908" y="809563"/>
              <a:ext cx="8953795" cy="4571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79D7C2F-F40C-ADDD-DBB6-584C73DE71D3}"/>
              </a:ext>
            </a:extLst>
          </p:cNvPr>
          <p:cNvGrpSpPr>
            <a:grpSpLocks noChangeAspect="1"/>
          </p:cNvGrpSpPr>
          <p:nvPr/>
        </p:nvGrpSpPr>
        <p:grpSpPr>
          <a:xfrm>
            <a:off x="73572" y="64944"/>
            <a:ext cx="1212612" cy="1512000"/>
            <a:chOff x="1844060" y="3573016"/>
            <a:chExt cx="1949271" cy="2430528"/>
          </a:xfrm>
        </p:grpSpPr>
        <p:grpSp>
          <p:nvGrpSpPr>
            <p:cNvPr id="21" name="淘宝网Chenying0907出品 75">
              <a:extLst>
                <a:ext uri="{FF2B5EF4-FFF2-40B4-BE49-F238E27FC236}">
                  <a16:creationId xmlns:a16="http://schemas.microsoft.com/office/drawing/2014/main" id="{EDC7377D-011B-5C04-DF9F-34B255164395}"/>
                </a:ext>
              </a:extLst>
            </p:cNvPr>
            <p:cNvGrpSpPr/>
            <p:nvPr/>
          </p:nvGrpSpPr>
          <p:grpSpPr>
            <a:xfrm>
              <a:off x="1844060" y="3573016"/>
              <a:ext cx="1949271" cy="2430528"/>
              <a:chOff x="3295850" y="1908877"/>
              <a:chExt cx="3738030" cy="4660916"/>
            </a:xfrm>
          </p:grpSpPr>
          <p:sp>
            <p:nvSpPr>
              <p:cNvPr id="23" name="圆角淘宝网Chenying0907出品 76">
                <a:extLst>
                  <a:ext uri="{FF2B5EF4-FFF2-40B4-BE49-F238E27FC236}">
                    <a16:creationId xmlns:a16="http://schemas.microsoft.com/office/drawing/2014/main" id="{59B3F657-967E-C753-E634-19ABC3A26503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rgbClr val="6C6C6C">
                      <a:alpha val="42000"/>
                    </a:srgbClr>
                  </a:gs>
                  <a:gs pos="0">
                    <a:schemeClr val="tx1">
                      <a:alpha val="54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淘宝网Chenying0907出品 5">
                <a:extLst>
                  <a:ext uri="{FF2B5EF4-FFF2-40B4-BE49-F238E27FC236}">
                    <a16:creationId xmlns:a16="http://schemas.microsoft.com/office/drawing/2014/main" id="{4A9115AF-F800-78BE-2B5B-840CF80F4A4F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圆角淘宝网Chenying0907出品 78">
                <a:extLst>
                  <a:ext uri="{FF2B5EF4-FFF2-40B4-BE49-F238E27FC236}">
                    <a16:creationId xmlns:a16="http://schemas.microsoft.com/office/drawing/2014/main" id="{50F0A28D-29FE-F8DB-C40A-6DB1ECCBAE8E}"/>
                  </a:ext>
                </a:extLst>
              </p:cNvPr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35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淘宝网Chenying0907出品 5">
                <a:extLst>
                  <a:ext uri="{FF2B5EF4-FFF2-40B4-BE49-F238E27FC236}">
                    <a16:creationId xmlns:a16="http://schemas.microsoft.com/office/drawing/2014/main" id="{7F7866A1-CEAB-81EE-C49B-ACD47FD53056}"/>
                  </a:ext>
                </a:extLst>
              </p:cNvPr>
              <p:cNvSpPr/>
              <p:nvPr/>
            </p:nvSpPr>
            <p:spPr bwMode="auto">
              <a:xfrm rot="10800000">
                <a:off x="3548875" y="2523401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6F00403-9E2B-16C8-E74E-AF637B763415}"/>
                </a:ext>
              </a:extLst>
            </p:cNvPr>
            <p:cNvSpPr txBox="1"/>
            <p:nvPr/>
          </p:nvSpPr>
          <p:spPr>
            <a:xfrm>
              <a:off x="2070667" y="3979122"/>
              <a:ext cx="1186603" cy="74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75415A2-9A92-479B-C92C-285758BC7313}"/>
              </a:ext>
            </a:extLst>
          </p:cNvPr>
          <p:cNvSpPr txBox="1"/>
          <p:nvPr/>
        </p:nvSpPr>
        <p:spPr>
          <a:xfrm>
            <a:off x="1581266" y="2814987"/>
            <a:ext cx="1685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/>
              <a:t>output</a:t>
            </a:r>
            <a:endParaRPr kumimoji="1" lang="zh-CN" altLang="en-US" sz="11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D8E5CC0-77FF-6B0D-42EA-84C39AEB2BE6}"/>
              </a:ext>
            </a:extLst>
          </p:cNvPr>
          <p:cNvSpPr txBox="1"/>
          <p:nvPr/>
        </p:nvSpPr>
        <p:spPr>
          <a:xfrm>
            <a:off x="6096000" y="899858"/>
            <a:ext cx="41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Spatial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domain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LSM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9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455</Words>
  <Application>Microsoft Macintosh PowerPoint</Application>
  <PresentationFormat>宽屏</PresentationFormat>
  <Paragraphs>37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等线</vt:lpstr>
      <vt:lpstr>等线</vt:lpstr>
      <vt:lpstr>等线 Light</vt:lpstr>
      <vt:lpstr>KaiTi</vt:lpstr>
      <vt:lpstr>微软雅黑</vt:lpstr>
      <vt:lpstr>Arial</vt:lpstr>
      <vt:lpstr>Cambria Math</vt:lpstr>
      <vt:lpstr>Candara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策文</dc:creator>
  <cp:lastModifiedBy>刘 策文</cp:lastModifiedBy>
  <cp:revision>10</cp:revision>
  <dcterms:created xsi:type="dcterms:W3CDTF">2022-09-20T17:19:16Z</dcterms:created>
  <dcterms:modified xsi:type="dcterms:W3CDTF">2022-09-21T11:56:01Z</dcterms:modified>
</cp:coreProperties>
</file>