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47" r:id="rId1"/>
    <p:sldMasterId id="2147483925" r:id="rId2"/>
    <p:sldMasterId id="2147483964" r:id="rId3"/>
  </p:sldMasterIdLst>
  <p:notesMasterIdLst>
    <p:notesMasterId r:id="rId8"/>
  </p:notesMasterIdLst>
  <p:handoutMasterIdLst>
    <p:handoutMasterId r:id="rId9"/>
  </p:handoutMasterIdLst>
  <p:sldIdLst>
    <p:sldId id="642" r:id="rId4"/>
    <p:sldId id="768" r:id="rId5"/>
    <p:sldId id="773" r:id="rId6"/>
    <p:sldId id="772" r:id="rId7"/>
  </p:sldIdLst>
  <p:sldSz cx="12192000" cy="6858000"/>
  <p:notesSz cx="6858000" cy="9144000"/>
  <p:defaultTextStyle>
    <a:defPPr>
      <a:defRPr lang="zh-CN"/>
    </a:defPPr>
    <a:lvl1pPr marL="0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1pPr>
    <a:lvl2pPr marL="348781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2pPr>
    <a:lvl3pPr marL="697562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3pPr>
    <a:lvl4pPr marL="1046342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4pPr>
    <a:lvl5pPr marL="1395123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5pPr>
    <a:lvl6pPr marL="1743903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6pPr>
    <a:lvl7pPr marL="2092684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7pPr>
    <a:lvl8pPr marL="2441465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8pPr>
    <a:lvl9pPr marL="2790245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 Conghui" initials="HC" lastIdx="1" clrIdx="0"/>
  <p:cmAuthor id="2" name="He Conghui" initials="HC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00"/>
    <a:srgbClr val="00FF00"/>
    <a:srgbClr val="7A64A2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22" autoAdjust="0"/>
    <p:restoredTop sz="76769" autoAdjust="0"/>
  </p:normalViewPr>
  <p:slideViewPr>
    <p:cSldViewPr snapToGrid="0" snapToObjects="1">
      <p:cViewPr varScale="1">
        <p:scale>
          <a:sx n="80" d="100"/>
          <a:sy n="80" d="100"/>
        </p:scale>
        <p:origin x="852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12"/>
    </p:cViewPr>
  </p:sorterViewPr>
  <p:notesViewPr>
    <p:cSldViewPr snapToGrid="0" snapToObjects="1">
      <p:cViewPr varScale="1">
        <p:scale>
          <a:sx n="72" d="100"/>
          <a:sy n="72" d="100"/>
        </p:scale>
        <p:origin x="35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7700A8-C632-4329-89E3-45FE31B5B1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F922ED-D51E-4D93-832F-20C7008CB7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22353-6DBE-4C53-BA0A-039AB47116DF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597887-7C29-49F6-BD00-17EE021133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AE5E5-F4C3-4F13-85DC-55B33A2CE9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B04A0-0FCB-40B2-A995-78BC9EAC04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5559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20D96-69B1-4163-8A2D-2EEE121CE1E4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616AA-94C5-42A2-BE49-EE4A3E05C8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4033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616AA-94C5-42A2-BE49-EE4A3E05C85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022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616AA-94C5-42A2-BE49-EE4A3E05C85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159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616AA-94C5-42A2-BE49-EE4A3E05C85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580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616AA-94C5-42A2-BE49-EE4A3E05C85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556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灯片编号占位符 5"/>
          <p:cNvSpPr txBox="1">
            <a:spLocks/>
          </p:cNvSpPr>
          <p:nvPr userDrawn="1"/>
        </p:nvSpPr>
        <p:spPr>
          <a:xfrm>
            <a:off x="8208235" y="6386188"/>
            <a:ext cx="2844800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675" smtClean="0"/>
              <a:pPr/>
              <a:t>‹#›</a:t>
            </a:fld>
            <a:endParaRPr lang="zh-CN" altLang="en-US" sz="675" dirty="0"/>
          </a:p>
        </p:txBody>
      </p:sp>
      <p:sp>
        <p:nvSpPr>
          <p:cNvPr id="13" name="等腰三角形 10"/>
          <p:cNvSpPr/>
          <p:nvPr userDrawn="1"/>
        </p:nvSpPr>
        <p:spPr>
          <a:xfrm>
            <a:off x="6280728" y="6296686"/>
            <a:ext cx="509776" cy="561314"/>
          </a:xfrm>
          <a:prstGeom prst="triangle">
            <a:avLst>
              <a:gd name="adj" fmla="val 0"/>
            </a:avLst>
          </a:prstGeom>
          <a:solidFill>
            <a:srgbClr val="7A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773"/>
          </a:p>
        </p:txBody>
      </p:sp>
      <p:sp>
        <p:nvSpPr>
          <p:cNvPr id="15" name="矩形 13"/>
          <p:cNvSpPr/>
          <p:nvPr userDrawn="1"/>
        </p:nvSpPr>
        <p:spPr>
          <a:xfrm>
            <a:off x="0" y="6296686"/>
            <a:ext cx="6280728" cy="561314"/>
          </a:xfrm>
          <a:prstGeom prst="rect">
            <a:avLst/>
          </a:prstGeom>
          <a:solidFill>
            <a:srgbClr val="7A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73"/>
          </a:p>
        </p:txBody>
      </p:sp>
      <p:cxnSp>
        <p:nvCxnSpPr>
          <p:cNvPr id="17" name="直接连接符 21"/>
          <p:cNvCxnSpPr/>
          <p:nvPr userDrawn="1"/>
        </p:nvCxnSpPr>
        <p:spPr>
          <a:xfrm>
            <a:off x="4" y="6267548"/>
            <a:ext cx="6305553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23"/>
          <p:cNvCxnSpPr/>
          <p:nvPr userDrawn="1"/>
        </p:nvCxnSpPr>
        <p:spPr>
          <a:xfrm>
            <a:off x="6298549" y="6262293"/>
            <a:ext cx="498947" cy="54582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标题 1"/>
          <p:cNvSpPr>
            <a:spLocks noGrp="1"/>
          </p:cNvSpPr>
          <p:nvPr>
            <p:ph type="title"/>
          </p:nvPr>
        </p:nvSpPr>
        <p:spPr>
          <a:xfrm>
            <a:off x="67736" y="116632"/>
            <a:ext cx="12056537" cy="648072"/>
          </a:xfrm>
          <a:effectLst>
            <a:outerShdw blurRad="50800" dist="38100" dir="2700000" sx="17000" sy="17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2250" baseline="0">
                <a:solidFill>
                  <a:schemeClr val="tx1"/>
                </a:solidFill>
                <a:latin typeface="+mj-ea"/>
                <a:ea typeface="+mj-ea"/>
                <a:cs typeface="Times New Roman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cxnSp>
        <p:nvCxnSpPr>
          <p:cNvPr id="27" name="直接连接符 6"/>
          <p:cNvCxnSpPr/>
          <p:nvPr userDrawn="1"/>
        </p:nvCxnSpPr>
        <p:spPr>
          <a:xfrm>
            <a:off x="13324" y="764704"/>
            <a:ext cx="12165361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5549900"/>
            <a:ext cx="11376588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239349" y="6508894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39349" y="614614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14374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419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39349" y="6508894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39349" y="614614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14374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39349" y="6508894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39349" y="614614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14374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271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9426013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74638"/>
            <a:ext cx="9426013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737601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F4A42BB4-435E-6045-93B8-147D4A201F57}" type="slidenum">
              <a:rPr 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966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2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5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8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4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7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3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F4A42BB4-435E-6045-93B8-147D4A201F57}" type="slidenum">
              <a:rPr 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en-US" sz="1013">
              <a:solidFill>
                <a:prstClr val="black"/>
              </a:solidFill>
            </a:endParaRPr>
          </a:p>
        </p:txBody>
      </p:sp>
      <p:pic>
        <p:nvPicPr>
          <p:cNvPr id="7" name="Picture 6" descr="NO15_PPT02_REV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"/>
            <a:ext cx="12192000" cy="685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11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16815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6995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67680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1076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98853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-9061" y="1462261"/>
            <a:ext cx="12201061" cy="27267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8931" y="1556797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480045" y="4149082"/>
            <a:ext cx="5280587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endParaRPr lang="zh-CN" altLang="en-US" sz="1013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09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27574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46384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53434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31422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93324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6835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35798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764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9932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2056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560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995" y="116632"/>
            <a:ext cx="8974336" cy="648072"/>
          </a:xfrm>
          <a:effectLst>
            <a:outerShdw blurRad="50800" dist="38100" dir="2700000" sx="17000" sy="17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2250" b="1" i="0" baseline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5360" y="908720"/>
            <a:ext cx="10972800" cy="467168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75" b="0" i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lnSpc>
                <a:spcPct val="100000"/>
              </a:lnSpc>
              <a:defRPr sz="1350" b="0" i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>
              <a:lnSpc>
                <a:spcPct val="100000"/>
              </a:lnSpc>
              <a:defRPr sz="1125" b="0" i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>
              <a:lnSpc>
                <a:spcPct val="100000"/>
              </a:lnSpc>
              <a:defRPr sz="1013" b="0" i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>
              <a:lnSpc>
                <a:spcPct val="100000"/>
              </a:lnSpc>
              <a:defRPr sz="1013" b="0" i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等腰三角形 10"/>
          <p:cNvSpPr/>
          <p:nvPr userDrawn="1"/>
        </p:nvSpPr>
        <p:spPr>
          <a:xfrm>
            <a:off x="4933043" y="6508866"/>
            <a:ext cx="509776" cy="361768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-10829" y="6508866"/>
            <a:ext cx="4943872" cy="3617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zh-CN" altLang="en-US" sz="675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93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1133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0268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321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058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9122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2288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0688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灯片编号占位符 5"/>
          <p:cNvSpPr txBox="1">
            <a:spLocks/>
          </p:cNvSpPr>
          <p:nvPr userDrawn="1"/>
        </p:nvSpPr>
        <p:spPr>
          <a:xfrm>
            <a:off x="8208235" y="6386188"/>
            <a:ext cx="2844800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675" smtClean="0"/>
              <a:pPr/>
              <a:t>‹#›</a:t>
            </a:fld>
            <a:endParaRPr lang="zh-CN" altLang="en-US" sz="675" dirty="0"/>
          </a:p>
        </p:txBody>
      </p:sp>
      <p:sp>
        <p:nvSpPr>
          <p:cNvPr id="13" name="等腰三角形 10"/>
          <p:cNvSpPr/>
          <p:nvPr userDrawn="1"/>
        </p:nvSpPr>
        <p:spPr>
          <a:xfrm>
            <a:off x="6280728" y="6296686"/>
            <a:ext cx="509776" cy="561314"/>
          </a:xfrm>
          <a:prstGeom prst="triangle">
            <a:avLst>
              <a:gd name="adj" fmla="val 0"/>
            </a:avLst>
          </a:prstGeom>
          <a:solidFill>
            <a:srgbClr val="7A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773"/>
          </a:p>
        </p:txBody>
      </p:sp>
      <p:sp>
        <p:nvSpPr>
          <p:cNvPr id="15" name="矩形 13"/>
          <p:cNvSpPr/>
          <p:nvPr userDrawn="1"/>
        </p:nvSpPr>
        <p:spPr>
          <a:xfrm>
            <a:off x="0" y="6296686"/>
            <a:ext cx="6280728" cy="561314"/>
          </a:xfrm>
          <a:prstGeom prst="rect">
            <a:avLst/>
          </a:prstGeom>
          <a:solidFill>
            <a:srgbClr val="7A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73"/>
          </a:p>
        </p:txBody>
      </p:sp>
      <p:cxnSp>
        <p:nvCxnSpPr>
          <p:cNvPr id="17" name="直接连接符 21"/>
          <p:cNvCxnSpPr/>
          <p:nvPr userDrawn="1"/>
        </p:nvCxnSpPr>
        <p:spPr>
          <a:xfrm>
            <a:off x="4" y="6267548"/>
            <a:ext cx="6305553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23"/>
          <p:cNvCxnSpPr/>
          <p:nvPr userDrawn="1"/>
        </p:nvCxnSpPr>
        <p:spPr>
          <a:xfrm>
            <a:off x="6298549" y="6262293"/>
            <a:ext cx="498947" cy="54582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标题 1"/>
          <p:cNvSpPr>
            <a:spLocks noGrp="1"/>
          </p:cNvSpPr>
          <p:nvPr>
            <p:ph type="title"/>
          </p:nvPr>
        </p:nvSpPr>
        <p:spPr>
          <a:xfrm>
            <a:off x="67736" y="116632"/>
            <a:ext cx="12056537" cy="648072"/>
          </a:xfrm>
          <a:effectLst>
            <a:outerShdw blurRad="50800" dist="38100" dir="2700000" sx="17000" sy="17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2250" baseline="0">
                <a:solidFill>
                  <a:schemeClr val="tx1"/>
                </a:solidFill>
                <a:latin typeface="+mj-ea"/>
                <a:ea typeface="+mj-ea"/>
                <a:cs typeface="Times New Roman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cxnSp>
        <p:nvCxnSpPr>
          <p:cNvPr id="27" name="直接连接符 6"/>
          <p:cNvCxnSpPr/>
          <p:nvPr userDrawn="1"/>
        </p:nvCxnSpPr>
        <p:spPr>
          <a:xfrm>
            <a:off x="13324" y="764704"/>
            <a:ext cx="12165361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5549900"/>
            <a:ext cx="11376588" cy="1308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B1EC7D-FEB9-40B6-8800-27AF6B13EC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6107"/>
          <a:stretch/>
        </p:blipFill>
        <p:spPr>
          <a:xfrm>
            <a:off x="11433878" y="0"/>
            <a:ext cx="758122" cy="74938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5EB420-3B04-4E07-90D6-3EE80ED4E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100" y="6489700"/>
            <a:ext cx="27432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2576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3811829" y="0"/>
            <a:ext cx="293307" cy="6854944"/>
          </a:xfrm>
          <a:prstGeom prst="rect">
            <a:avLst/>
          </a:prstGeom>
          <a:solidFill>
            <a:srgbClr val="7A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73"/>
          </a:p>
        </p:txBody>
      </p:sp>
      <p:sp>
        <p:nvSpPr>
          <p:cNvPr id="20" name="矩形 19"/>
          <p:cNvSpPr/>
          <p:nvPr userDrawn="1"/>
        </p:nvSpPr>
        <p:spPr>
          <a:xfrm>
            <a:off x="0" y="1052736"/>
            <a:ext cx="12201061" cy="2726756"/>
          </a:xfrm>
          <a:prstGeom prst="rect">
            <a:avLst/>
          </a:prstGeom>
          <a:solidFill>
            <a:srgbClr val="7A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73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779492"/>
            <a:ext cx="3811828" cy="3075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8931" y="1556797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480045" y="4149081"/>
            <a:ext cx="5280587" cy="21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773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385" y="20296"/>
            <a:ext cx="2452271" cy="88842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61445" y="4508361"/>
            <a:ext cx="2639616" cy="232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日期占位符 3"/>
          <p:cNvSpPr>
            <a:spLocks noGrp="1"/>
          </p:cNvSpPr>
          <p:nvPr>
            <p:ph type="dt" sz="half" idx="10"/>
          </p:nvPr>
        </p:nvSpPr>
        <p:spPr>
          <a:xfrm>
            <a:off x="4279569" y="6309325"/>
            <a:ext cx="3736647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6471" y="-4534"/>
            <a:ext cx="1967440" cy="105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7277" y="990"/>
            <a:ext cx="2156968" cy="105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0568" y="-4533"/>
            <a:ext cx="2046709" cy="106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2877" y="0"/>
            <a:ext cx="1968875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3080" y="775738"/>
            <a:ext cx="3815141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75" b="1" i="1" dirty="0">
                <a:solidFill>
                  <a:srgbClr val="7A64A2"/>
                </a:solidFill>
              </a:rPr>
              <a:t>High Performance Geo-Computing Group </a:t>
            </a:r>
            <a:endParaRPr lang="zh-CN" altLang="en-US" sz="675" b="1" i="1" dirty="0">
              <a:solidFill>
                <a:srgbClr val="7A64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501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无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等腰三角形 10"/>
          <p:cNvSpPr/>
          <p:nvPr userDrawn="1"/>
        </p:nvSpPr>
        <p:spPr>
          <a:xfrm>
            <a:off x="6280728" y="6296686"/>
            <a:ext cx="509776" cy="561314"/>
          </a:xfrm>
          <a:prstGeom prst="triangle">
            <a:avLst>
              <a:gd name="adj" fmla="val 0"/>
            </a:avLst>
          </a:prstGeom>
          <a:solidFill>
            <a:srgbClr val="7A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773"/>
          </a:p>
        </p:txBody>
      </p:sp>
      <p:sp>
        <p:nvSpPr>
          <p:cNvPr id="14" name="矩形 13"/>
          <p:cNvSpPr/>
          <p:nvPr userDrawn="1"/>
        </p:nvSpPr>
        <p:spPr>
          <a:xfrm>
            <a:off x="0" y="6296686"/>
            <a:ext cx="6280728" cy="561314"/>
          </a:xfrm>
          <a:prstGeom prst="rect">
            <a:avLst/>
          </a:prstGeom>
          <a:solidFill>
            <a:srgbClr val="7A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73"/>
          </a:p>
        </p:txBody>
      </p:sp>
      <p:cxnSp>
        <p:nvCxnSpPr>
          <p:cNvPr id="22" name="直接连接符 21"/>
          <p:cNvCxnSpPr/>
          <p:nvPr userDrawn="1"/>
        </p:nvCxnSpPr>
        <p:spPr>
          <a:xfrm>
            <a:off x="4" y="6267548"/>
            <a:ext cx="6305553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 userDrawn="1"/>
        </p:nvCxnSpPr>
        <p:spPr>
          <a:xfrm>
            <a:off x="6783497" y="6808121"/>
            <a:ext cx="5386195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 userDrawn="1"/>
        </p:nvCxnSpPr>
        <p:spPr>
          <a:xfrm>
            <a:off x="6298549" y="6262293"/>
            <a:ext cx="498947" cy="54582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-67737" y="6420827"/>
            <a:ext cx="66180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b="0" i="0" baseline="0" dirty="0">
                <a:solidFill>
                  <a:schemeClr val="bg1"/>
                </a:solidFill>
              </a:rPr>
              <a:t>基于“神威</a:t>
            </a:r>
            <a:r>
              <a:rPr lang="en-US" altLang="zh-CN" sz="900" b="0" i="0" baseline="0" dirty="0">
                <a:solidFill>
                  <a:schemeClr val="bg1"/>
                </a:solidFill>
              </a:rPr>
              <a:t>·</a:t>
            </a:r>
            <a:r>
              <a:rPr lang="zh-CN" altLang="en-US" sz="900" b="0" i="0" baseline="0" dirty="0">
                <a:solidFill>
                  <a:schemeClr val="bg1"/>
                </a:solidFill>
              </a:rPr>
              <a:t>太湖之光”的地震模拟并行优化方法研究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0330" y="6172730"/>
            <a:ext cx="777945" cy="68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灯片编号占位符 5"/>
          <p:cNvSpPr txBox="1">
            <a:spLocks/>
          </p:cNvSpPr>
          <p:nvPr userDrawn="1"/>
        </p:nvSpPr>
        <p:spPr>
          <a:xfrm>
            <a:off x="8208235" y="6386188"/>
            <a:ext cx="2844800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675" smtClean="0"/>
              <a:pPr/>
              <a:t>‹#›</a:t>
            </a:fld>
            <a:endParaRPr lang="zh-CN" altLang="en-US" sz="675" dirty="0"/>
          </a:p>
        </p:txBody>
      </p:sp>
    </p:spTree>
    <p:extLst>
      <p:ext uri="{BB962C8B-B14F-4D97-AF65-F5344CB8AC3E}">
        <p14:creationId xmlns:p14="http://schemas.microsoft.com/office/powerpoint/2010/main" val="84074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39349" y="6508894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39349" y="614614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14374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709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239349" y="6508894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39349" y="614614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14374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35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239349" y="6508894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239349" y="614614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14374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91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239349" y="6508894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39349" y="614614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14374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597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239349" y="6508894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239349" y="614614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14374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202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239349" y="6508894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39349" y="614614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14374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0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7020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</p:sldLayoutIdLst>
  <p:hf hdr="0" ftr="0" dt="0"/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7404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47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841" r:id="rId13"/>
    <p:sldLayoutId id="214748384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797978"/>
            <a:ext cx="12192000" cy="213702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4300" dirty="0">
                <a:latin typeface="黑体" panose="02010609060101010101" pitchFamily="49" charset="-122"/>
                <a:ea typeface="黑体" panose="02010609060101010101" pitchFamily="49" charset="-122"/>
                <a:cs typeface="Times New Roman" charset="0"/>
              </a:rPr>
              <a:t>近期阅读</a:t>
            </a:r>
            <a:r>
              <a:rPr lang="en-US" altLang="zh-CN" sz="43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AI</a:t>
            </a:r>
            <a:r>
              <a:rPr lang="zh-CN" altLang="en-US" sz="43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类会议文章体会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  <a:cs typeface="Times New Roman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B5CB03-E440-41FA-A0FA-DD48031B8A0A}"/>
              </a:ext>
            </a:extLst>
          </p:cNvPr>
          <p:cNvSpPr/>
          <p:nvPr/>
        </p:nvSpPr>
        <p:spPr>
          <a:xfrm>
            <a:off x="5311171" y="4899502"/>
            <a:ext cx="1569660" cy="11339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0" cap="none" spc="0" dirty="0">
                <a:ln w="0"/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郑珏鹏</a:t>
            </a:r>
            <a:endParaRPr lang="en-US" altLang="zh-CN" sz="2400" b="0" cap="none" spc="0" dirty="0">
              <a:ln w="0"/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2022.10.26</a:t>
            </a:r>
            <a:endParaRPr lang="en-US" sz="2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175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600" dirty="0">
                <a:latin typeface="Times New Roman" panose="02020603050405020304" pitchFamily="18" charset="0"/>
                <a:ea typeface="黑体" panose="02010609060101010101" pitchFamily="49" charset="-122"/>
              </a:rPr>
              <a:t>AI</a:t>
            </a:r>
            <a:r>
              <a:rPr kumimoji="1" lang="zh-CN" altLang="en-US" sz="3600" dirty="0">
                <a:latin typeface="黑体" panose="02010609060101010101" pitchFamily="49" charset="-122"/>
                <a:ea typeface="黑体" panose="02010609060101010101" pitchFamily="49" charset="-122"/>
                <a:cs typeface="Times New Roman" charset="0"/>
              </a:rPr>
              <a:t>类会议论文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590A42-5A6B-4CFC-9883-5D6FF3A7E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560310-7AA5-494A-B1E1-BC2453ED9D5F}"/>
              </a:ext>
            </a:extLst>
          </p:cNvPr>
          <p:cNvSpPr/>
          <p:nvPr/>
        </p:nvSpPr>
        <p:spPr>
          <a:xfrm>
            <a:off x="12700" y="747920"/>
            <a:ext cx="9854869" cy="57585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阅读了</a:t>
            </a:r>
            <a:r>
              <a:rPr lang="en-US" altLang="zh-CN" sz="24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24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篇</a:t>
            </a:r>
            <a:r>
              <a:rPr lang="en-US" altLang="zh-CN" sz="24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CCF-A</a:t>
            </a:r>
            <a:r>
              <a:rPr lang="zh-CN" altLang="en-US" sz="24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级别的</a:t>
            </a:r>
            <a:r>
              <a:rPr lang="en-US" altLang="zh-CN" sz="24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AI</a:t>
            </a:r>
            <a:r>
              <a:rPr lang="zh-CN" altLang="en-US" sz="24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类会议论文，重复了其中</a:t>
            </a:r>
            <a:r>
              <a:rPr lang="en-US" altLang="zh-CN" sz="24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4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篇论文的代码</a:t>
            </a:r>
            <a:endParaRPr lang="en-US" altLang="zh-CN" sz="2400" dirty="0">
              <a:ln w="0"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内容包含域</a:t>
            </a:r>
            <a:r>
              <a:rPr lang="zh-CN" altLang="en-US" sz="24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适应、域泛化、长尾分布、行人重识别、主动学习等</a:t>
            </a:r>
            <a:endParaRPr lang="en-US" altLang="zh-CN" sz="2400" dirty="0">
              <a:ln w="0"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目前看的</a:t>
            </a:r>
            <a:r>
              <a:rPr lang="en-US" altLang="zh-CN" sz="24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AI</a:t>
            </a:r>
            <a:r>
              <a:rPr lang="zh-CN" altLang="en-US" sz="24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类论文的特点</a:t>
            </a:r>
            <a:endParaRPr lang="en-US" altLang="zh-CN" sz="2400" dirty="0">
              <a:ln w="0"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691681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Motivation</a:t>
            </a:r>
            <a:r>
              <a:rPr lang="zh-CN" altLang="en-US" sz="24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很清晰、每一个</a:t>
            </a:r>
            <a:r>
              <a:rPr lang="en-US" altLang="zh-CN" sz="24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trick</a:t>
            </a:r>
            <a:r>
              <a:rPr lang="zh-CN" altLang="en-US" sz="24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都需要能有故事</a:t>
            </a:r>
            <a:endParaRPr lang="en-US" altLang="zh-CN" sz="2400" dirty="0">
              <a:ln w="0"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691681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简单的方法理论化、公式化</a:t>
            </a:r>
            <a:endParaRPr lang="en-US" altLang="zh-CN" sz="2400" dirty="0">
              <a:ln w="0"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691681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对研究问题的场景进行进一步的限定，更符合实际情况</a:t>
            </a:r>
            <a:endParaRPr lang="en-US" altLang="zh-CN" sz="2400" dirty="0">
              <a:ln w="0"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040462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{</a:t>
            </a:r>
            <a:r>
              <a:rPr lang="zh-CN" altLang="en-US" sz="20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分类，分割，检测</a:t>
            </a:r>
            <a:r>
              <a:rPr lang="en-US" altLang="zh-CN" sz="20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}+{DA</a:t>
            </a:r>
            <a:r>
              <a:rPr lang="zh-CN" altLang="en-US" sz="20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DG}+{AL</a:t>
            </a:r>
            <a:r>
              <a:rPr lang="zh-CN" altLang="en-US" sz="20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FL}+{partial</a:t>
            </a:r>
            <a:r>
              <a:rPr lang="zh-CN" altLang="en-US" sz="20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open-set</a:t>
            </a:r>
            <a:r>
              <a:rPr lang="zh-CN" altLang="en-US" sz="20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multi-source</a:t>
            </a:r>
            <a:r>
              <a:rPr lang="zh-CN" altLang="en-US" sz="20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multi-target</a:t>
            </a:r>
            <a:r>
              <a:rPr lang="zh-CN" altLang="en-US" sz="20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universal}+{time series}</a:t>
            </a:r>
          </a:p>
          <a:p>
            <a:pPr marL="691681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引入近两年机器学习上比较火的概念（往往是炒旧饭）</a:t>
            </a:r>
            <a:endParaRPr lang="en-US" altLang="zh-CN" sz="2400" dirty="0">
              <a:ln w="0"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040462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比如因果推理（反事实推理），引入到了各个任务中</a:t>
            </a:r>
            <a:endParaRPr lang="en-US" altLang="zh-CN" sz="2000" dirty="0">
              <a:ln w="0"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040462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傅里叶变换，也被引入到各项任务中</a:t>
            </a:r>
            <a:endParaRPr lang="en-US" altLang="zh-CN" sz="2000" dirty="0">
              <a:ln w="0"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F09017-457C-4D7E-A52D-10AD8185D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7569" y="1023003"/>
            <a:ext cx="2224122" cy="37011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1EE10F-82A2-4A0E-A3A8-1D78EAA46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7568" y="4724114"/>
            <a:ext cx="2224122" cy="149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54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600" dirty="0">
                <a:latin typeface="Times New Roman" panose="02020603050405020304" pitchFamily="18" charset="0"/>
                <a:ea typeface="黑体" panose="02010609060101010101" pitchFamily="49" charset="-122"/>
              </a:rPr>
              <a:t>AI</a:t>
            </a:r>
            <a:r>
              <a:rPr kumimoji="1" lang="zh-CN" altLang="en-US" sz="3600" dirty="0">
                <a:latin typeface="黑体" panose="02010609060101010101" pitchFamily="49" charset="-122"/>
                <a:ea typeface="黑体" panose="02010609060101010101" pitchFamily="49" charset="-122"/>
                <a:cs typeface="Times New Roman" charset="0"/>
              </a:rPr>
              <a:t>类会议投稿计划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590A42-5A6B-4CFC-9883-5D6FF3A7E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560310-7AA5-494A-B1E1-BC2453ED9D5F}"/>
              </a:ext>
            </a:extLst>
          </p:cNvPr>
          <p:cNvSpPr/>
          <p:nvPr/>
        </p:nvSpPr>
        <p:spPr>
          <a:xfrm>
            <a:off x="67736" y="827390"/>
            <a:ext cx="12056537" cy="25269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ICCV23</a:t>
            </a:r>
            <a:r>
              <a:rPr lang="zh-CN" altLang="en-US" sz="24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投稿截止时间：</a:t>
            </a:r>
            <a:r>
              <a:rPr lang="en-US" altLang="zh-CN" sz="24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24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4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日，计划</a:t>
            </a:r>
            <a:r>
              <a:rPr lang="en-US" altLang="zh-CN" sz="24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月份开始相关工作</a:t>
            </a:r>
            <a:endParaRPr lang="en-US" altLang="zh-CN" sz="2400" dirty="0">
              <a:ln w="0"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待选主题：</a:t>
            </a:r>
            <a:endParaRPr lang="en-US" altLang="zh-CN" sz="2400" dirty="0">
              <a:ln w="0"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691681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还是打算以</a:t>
            </a:r>
            <a:r>
              <a:rPr lang="en-US" altLang="zh-CN" sz="20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DA/DG</a:t>
            </a:r>
            <a:r>
              <a:rPr lang="zh-CN" altLang="en-US" sz="20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为主，延申出一些特定场景的任务</a:t>
            </a:r>
            <a:endParaRPr lang="en-US" altLang="zh-CN" sz="2000" dirty="0">
              <a:ln w="0"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691681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比如</a:t>
            </a:r>
            <a:r>
              <a:rPr lang="en-US" altLang="zh-CN" sz="20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object detection/semantic segmentation DA + active learning</a:t>
            </a:r>
            <a:r>
              <a:rPr lang="zh-CN" altLang="en-US" sz="20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0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amplitude spectrum + DG or + open-set/partial/multi-source DA + re-identification</a:t>
            </a:r>
            <a:r>
              <a:rPr lang="zh-CN" altLang="en-US" sz="20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等</a:t>
            </a:r>
            <a:endParaRPr lang="en-US" altLang="zh-CN" sz="2000" dirty="0">
              <a:ln w="0"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BF3482-74B5-425D-8FF7-1E006C71E1B2}"/>
              </a:ext>
            </a:extLst>
          </p:cNvPr>
          <p:cNvSpPr/>
          <p:nvPr/>
        </p:nvSpPr>
        <p:spPr>
          <a:xfrm>
            <a:off x="67736" y="3354300"/>
            <a:ext cx="12056537" cy="33579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未来</a:t>
            </a:r>
            <a:r>
              <a:rPr lang="en-US" altLang="zh-CN" sz="24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AI</a:t>
            </a:r>
            <a:r>
              <a:rPr lang="zh-CN" altLang="en-US" sz="24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类会议计划</a:t>
            </a:r>
            <a:endParaRPr lang="en-US" altLang="zh-CN" sz="2400" dirty="0">
              <a:ln w="0"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691681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多多阅读文献，深入了解行业动态（大家一起看、一起分享，阅读量翻倍）</a:t>
            </a:r>
            <a:endParaRPr lang="en-US" altLang="zh-CN" sz="2000" dirty="0">
              <a:ln w="0"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691681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先从现象分析</a:t>
            </a:r>
            <a:r>
              <a:rPr lang="en-US" altLang="zh-CN" sz="20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20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实验结果开始，如何发表</a:t>
            </a:r>
            <a:r>
              <a:rPr lang="en-US" altLang="zh-CN" sz="20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AI</a:t>
            </a:r>
            <a:r>
              <a:rPr lang="zh-CN" altLang="en-US" sz="20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顶会论文</a:t>
            </a:r>
            <a:r>
              <a:rPr lang="en-US" altLang="zh-CN" sz="20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--&gt;</a:t>
            </a:r>
            <a:r>
              <a:rPr lang="zh-CN" altLang="en-US" sz="20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慢慢深入到理论，发表高质量的</a:t>
            </a:r>
            <a:r>
              <a:rPr lang="en-US" altLang="zh-CN" sz="20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AI</a:t>
            </a:r>
            <a:r>
              <a:rPr lang="zh-CN" altLang="en-US" sz="20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顶会论文（未来</a:t>
            </a:r>
            <a:r>
              <a:rPr lang="en-US" altLang="zh-CN" sz="20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0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年的时间）</a:t>
            </a:r>
            <a:endParaRPr lang="en-US" altLang="zh-CN" sz="2000" dirty="0">
              <a:ln w="0"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691681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反哺自己本来的研究，比如近期看到很多关于</a:t>
            </a:r>
            <a:r>
              <a:rPr lang="en-US" altLang="zh-CN" sz="20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Cluster</a:t>
            </a:r>
            <a:r>
              <a:rPr lang="zh-CN" altLang="en-US" sz="20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的用法，可以用到我们的大规模无监督制图上，以及一些预训练方法，可以用到未来的遥感大模型（我们已经积累了大量的数据）</a:t>
            </a:r>
            <a:endParaRPr lang="en-US" altLang="zh-CN" sz="2000" dirty="0">
              <a:ln w="0"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691681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未来的路线：</a:t>
            </a:r>
            <a:r>
              <a:rPr lang="en-US" altLang="zh-CN" sz="20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HPC + AI </a:t>
            </a:r>
            <a:r>
              <a:rPr lang="en-US" altLang="zh-CN" sz="200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 Earth</a:t>
            </a:r>
            <a:endParaRPr lang="en-US" altLang="zh-CN" sz="2000" dirty="0">
              <a:ln w="0"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202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600" dirty="0">
                <a:latin typeface="Times New Roman" panose="02020603050405020304" pitchFamily="18" charset="0"/>
                <a:ea typeface="黑体" panose="02010609060101010101" pitchFamily="49" charset="-122"/>
              </a:rPr>
              <a:t>11</a:t>
            </a:r>
            <a:r>
              <a:rPr kumimoji="1" lang="zh-CN" altLang="en-US" sz="3600" dirty="0">
                <a:latin typeface="黑体" panose="02010609060101010101" pitchFamily="49" charset="-122"/>
                <a:ea typeface="黑体" panose="02010609060101010101" pitchFamily="49" charset="-122"/>
                <a:cs typeface="Times New Roman" charset="0"/>
              </a:rPr>
              <a:t>月份计划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590A42-5A6B-4CFC-9883-5D6FF3A7E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BF56ED-A025-4978-960C-2CAD4DC7F792}"/>
              </a:ext>
            </a:extLst>
          </p:cNvPr>
          <p:cNvSpPr/>
          <p:nvPr/>
        </p:nvSpPr>
        <p:spPr>
          <a:xfrm>
            <a:off x="67736" y="1261586"/>
            <a:ext cx="12056537" cy="47312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0" cap="none" spc="0" dirty="0">
                <a:ln w="0"/>
                <a:latin typeface="黑体" panose="02010609060101010101" pitchFamily="49" charset="-122"/>
                <a:ea typeface="黑体" panose="02010609060101010101" pitchFamily="49" charset="-122"/>
              </a:rPr>
              <a:t>项目方面</a:t>
            </a:r>
            <a:endParaRPr lang="en-US" altLang="zh-CN" sz="2800" b="0" cap="none" spc="0" dirty="0">
              <a:ln w="0"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05981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n w="0"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全力完成燕化项目结题（</a:t>
            </a:r>
            <a:r>
              <a:rPr lang="en-US" altLang="zh-CN" sz="24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11</a:t>
            </a:r>
            <a:r>
              <a:rPr lang="zh-CN" altLang="en-US" sz="2400" b="1" dirty="0">
                <a:ln w="0"/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24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2400" b="1" dirty="0">
                <a:ln w="0"/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日前</a:t>
            </a:r>
            <a:r>
              <a:rPr lang="zh-CN" altLang="en-US" sz="2400" dirty="0">
                <a:ln w="0"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完成所有内容的交接）</a:t>
            </a:r>
            <a:endParaRPr lang="en-US" altLang="zh-CN" sz="2400" dirty="0">
              <a:ln w="0"/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805981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0" cap="none" spc="0" dirty="0">
                <a:ln w="0"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通风廊道项目补遗</a:t>
            </a:r>
            <a:endParaRPr lang="en-US" altLang="zh-CN" sz="2400" b="0" cap="none" spc="0" dirty="0">
              <a:ln w="0"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dirty="0">
                <a:ln w="0"/>
                <a:latin typeface="黑体" panose="02010609060101010101" pitchFamily="49" charset="-122"/>
                <a:ea typeface="黑体" panose="02010609060101010101" pitchFamily="49" charset="-122"/>
              </a:rPr>
              <a:t>交流方面</a:t>
            </a:r>
            <a:endParaRPr lang="en-US" altLang="zh-CN" sz="2800" b="0" cap="none" spc="0" dirty="0">
              <a:ln w="0"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05981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CCF HPC</a:t>
            </a:r>
            <a:r>
              <a:rPr lang="zh-CN" altLang="en-US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年会（</a:t>
            </a:r>
            <a:r>
              <a:rPr lang="en-US" altLang="zh-CN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11.18-20</a:t>
            </a:r>
            <a:r>
              <a:rPr lang="zh-CN" altLang="en-US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400" dirty="0">
              <a:ln w="0"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dirty="0">
                <a:ln w="0"/>
                <a:latin typeface="黑体" panose="02010609060101010101" pitchFamily="49" charset="-122"/>
                <a:ea typeface="黑体" panose="02010609060101010101" pitchFamily="49" charset="-122"/>
              </a:rPr>
              <a:t>毕业论文规划</a:t>
            </a:r>
            <a:endParaRPr lang="en-US" altLang="zh-CN" sz="2800" dirty="0">
              <a:ln w="0"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05981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n w="0"/>
                <a:latin typeface="仿宋" panose="02010609060101010101" pitchFamily="49" charset="-122"/>
                <a:ea typeface="仿宋" panose="02010609060101010101" pitchFamily="49" charset="-122"/>
              </a:rPr>
              <a:t>完成毕业论文的撰写，目前进度</a:t>
            </a:r>
            <a:r>
              <a:rPr lang="en-US" altLang="zh-CN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40%</a:t>
            </a:r>
          </a:p>
          <a:p>
            <a:pPr marL="805981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准备中期和最终学术报告的</a:t>
            </a:r>
            <a:r>
              <a:rPr lang="en-US" altLang="zh-CN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ppt</a:t>
            </a:r>
          </a:p>
        </p:txBody>
      </p:sp>
    </p:spTree>
    <p:extLst>
      <p:ext uri="{BB962C8B-B14F-4D97-AF65-F5344CB8AC3E}">
        <p14:creationId xmlns:p14="http://schemas.microsoft.com/office/powerpoint/2010/main" val="123599740"/>
      </p:ext>
    </p:extLst>
  </p:cSld>
  <p:clrMapOvr>
    <a:masterClrMapping/>
  </p:clrMapOvr>
</p:sld>
</file>

<file path=ppt/theme/theme1.xml><?xml version="1.0" encoding="utf-8"?>
<a:theme xmlns:a="http://schemas.openxmlformats.org/drawingml/2006/main" name="ICPADS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nG_Interview_公式.pptx" id="{09336ACC-17A5-4195-B555-0041EB73CD84}" vid="{4E8448D4-3BDC-4723-AA9D-C1D5A39E4AE0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30130</TotalTime>
  <Words>600</Words>
  <Application>Microsoft Office PowerPoint</Application>
  <PresentationFormat>Widescreen</PresentationFormat>
  <Paragraphs>40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20" baseType="lpstr">
      <vt:lpstr>DengXian</vt:lpstr>
      <vt:lpstr>DengXian</vt:lpstr>
      <vt:lpstr>DengXian Light</vt:lpstr>
      <vt:lpstr>DengXian Light</vt:lpstr>
      <vt:lpstr>仿宋</vt:lpstr>
      <vt:lpstr>黑体</vt:lpstr>
      <vt:lpstr>华文宋体</vt:lpstr>
      <vt:lpstr>宋体</vt:lpstr>
      <vt:lpstr>Arial</vt:lpstr>
      <vt:lpstr>Calibri</vt:lpstr>
      <vt:lpstr>Calibri Light</vt:lpstr>
      <vt:lpstr>Times New Roman</vt:lpstr>
      <vt:lpstr>Wingdings</vt:lpstr>
      <vt:lpstr>ICPADS-1</vt:lpstr>
      <vt:lpstr>自定义设计方案</vt:lpstr>
      <vt:lpstr>Office 主题</vt:lpstr>
      <vt:lpstr>近期阅读AI类会议文章体会</vt:lpstr>
      <vt:lpstr>AI类会议论文</vt:lpstr>
      <vt:lpstr>AI类会议投稿计划</vt:lpstr>
      <vt:lpstr>11月份计划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Juepeng Zheng</cp:lastModifiedBy>
  <cp:revision>3774</cp:revision>
  <cp:lastPrinted>2018-09-22T10:47:37Z</cp:lastPrinted>
  <dcterms:created xsi:type="dcterms:W3CDTF">2016-08-04T01:32:41Z</dcterms:created>
  <dcterms:modified xsi:type="dcterms:W3CDTF">2022-10-26T02:40:00Z</dcterms:modified>
</cp:coreProperties>
</file>