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BACC"/>
    <a:srgbClr val="B8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4"/>
    <p:restoredTop sz="94694"/>
  </p:normalViewPr>
  <p:slideViewPr>
    <p:cSldViewPr snapToGrid="0">
      <p:cViewPr>
        <p:scale>
          <a:sx n="106" d="100"/>
          <a:sy n="106" d="100"/>
        </p:scale>
        <p:origin x="98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8945C2-AC88-5C5D-D254-F604B19B4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2FA8028-9CE5-4DCA-20D0-A3842151F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653608-1820-B4B6-3DEB-E4E580E9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886F62-D158-D9C6-D5C2-345301CE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2990F0-A898-7114-2653-DB548C49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3552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88C2CB-C2ED-3DDA-F88B-2B35DE6EA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7BCFE1B-6D77-C8D7-83F8-C2E81C78F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FB5FC97-E168-7AD3-D679-9C57713C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1AD7F5-2537-52ED-95A4-C6FC844F0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74EC76-509F-456F-6527-27AA5430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8434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06E5666-0E4F-6094-F865-8A05E6FDAD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687C0D2-45A6-7D40-DD9B-80EB7FC12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6246FC-D271-3263-4875-07569E47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0ED0F5-604A-298F-4C3A-E65224CA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E8EA10-F1B9-9D20-7834-677FAF46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177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A59BFC-BABB-C2D7-F95B-825C9B2C2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07E6C8-6152-4273-9826-E9AE74DD9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61FA56-EBA9-A1A9-E700-A70BEB5FB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0001A3-0190-70B8-6FE8-7D03119D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3C0653-E2D1-079F-5441-4A66A60D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176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BDE959-D8E3-AE1B-6E1E-F12E4ACE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FFF81C9-8644-126F-AB96-F539526B0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6C3124-E763-18CE-78BC-FD6B7619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381B83-ECA2-2F63-1D44-E8ECA6B3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3CE89D-CD30-5DC5-1E7B-8D3379CF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588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A3B9AB-063F-F122-8CFA-06CB700D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F3FD6D-F32C-4B6D-FAD2-9A50F8BC8A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793B119-6411-5E00-CF4A-777DF586B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17C42F-2A9E-BF5B-A623-F5C4ED056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BF7082-7D37-0D10-83AA-463FD2BE5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FD084D-03D1-415A-3911-0EBD192D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3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D945CE-7FB4-67F2-6DBE-A26092631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22B6DB-C73D-EB73-C052-1D4D7762B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B2FD824-5A07-35AB-3472-AFE79306C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9341814-07CF-5E98-C17B-C6253DAAF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1A9FDB2-CB82-321A-39D3-F99411BA6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015C681-C600-41F1-8165-B6E7FD038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4746171-30C3-D777-C558-83D24C3F8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18CD86E-050B-86BE-E7C6-B12B8026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254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183FF5-7477-22FE-0FB3-E2DD0E8C1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A0A60B-063F-1B47-AB00-011CC895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F5CDF7D-52B0-A697-5F33-5BEF15CF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215460F-E426-5264-87F3-0BD0DC02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570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DC2DFA6-972E-2CFA-61B4-FD81FD1AC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1292773-2472-3C5B-888F-7CF98F40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61304E-E615-3449-9D86-19944CA9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8537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C486FC-090A-C661-6B87-B054E4A6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CCB940-8342-4401-FD20-ADCC7E943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7C5405-A1E4-B05B-5B27-2FC5FBA9C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C8466AE-A56D-92B0-81C4-91656974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EA779B6-8AB4-C9C8-0FD5-B4AF7341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30BA0A-F612-DA11-0694-08F1B42E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210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A79FA1-1D7F-186C-78E4-1368630D6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3F30AAE-2DA2-7885-03D8-1713C97C5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3022E5A-6D11-55E7-A2BD-01EC0FA39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EC3899-DBAA-E433-0D4C-647C7DF99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B9E855-383E-9618-E398-6A3FD97A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4A3217-A6A5-E30A-B5E5-92D1DD17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3068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BE05567-18AA-C422-C8B2-3F25F56B2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96B8AB4-1D4B-F393-9185-53BD20D71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A79734-68E6-9923-D37A-FAD948F0E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5BBCC-89F8-2048-9DDF-9C9511042234}" type="datetimeFigureOut">
              <a:rPr kumimoji="1" lang="zh-CN" altLang="en-US" smtClean="0"/>
              <a:t>2022/11/20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F095A0-D4D0-D54B-DD05-09E59FC8A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181D09-F865-4525-2D9D-C94AAD7F1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14EF8-75DD-634E-A9AB-E9295D0AF13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1565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extLst>
              <a:ext uri="{FF2B5EF4-FFF2-40B4-BE49-F238E27FC236}">
                <a16:creationId xmlns:a16="http://schemas.microsoft.com/office/drawing/2014/main" id="{34186A87-C1CD-0628-EC1A-9AE068ABD937}"/>
              </a:ext>
            </a:extLst>
          </p:cNvPr>
          <p:cNvSpPr/>
          <p:nvPr/>
        </p:nvSpPr>
        <p:spPr>
          <a:xfrm>
            <a:off x="645388" y="1653332"/>
            <a:ext cx="4981285" cy="4887470"/>
          </a:xfrm>
          <a:prstGeom prst="roundRect">
            <a:avLst>
              <a:gd name="adj" fmla="val 372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FC05CFF-F911-84EF-1B47-77CBCFA3E09B}"/>
              </a:ext>
            </a:extLst>
          </p:cNvPr>
          <p:cNvSpPr txBox="1"/>
          <p:nvPr/>
        </p:nvSpPr>
        <p:spPr>
          <a:xfrm>
            <a:off x="784151" y="1874683"/>
            <a:ext cx="2889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kumimoji="1" lang="en-US" altLang="zh-CN" sz="2000" b="1" dirty="0"/>
              <a:t>CVPR23</a:t>
            </a:r>
            <a:r>
              <a:rPr kumimoji="1" lang="zh-CN" altLang="en-US" sz="2000" b="1" dirty="0"/>
              <a:t>    （✓）</a:t>
            </a:r>
            <a:endParaRPr kumimoji="1" lang="en-US" altLang="zh-CN" sz="2000" b="1" dirty="0"/>
          </a:p>
          <a:p>
            <a:endParaRPr kumimoji="1" lang="zh-CN" altLang="en-US" sz="20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91C76D0-95B3-9258-75A2-7F681ACC0A96}"/>
              </a:ext>
            </a:extLst>
          </p:cNvPr>
          <p:cNvSpPr txBox="1"/>
          <p:nvPr/>
        </p:nvSpPr>
        <p:spPr>
          <a:xfrm>
            <a:off x="784151" y="2822733"/>
            <a:ext cx="4842522" cy="1430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sz="2000" b="1" dirty="0"/>
              <a:t>Cluster:</a:t>
            </a:r>
            <a:r>
              <a:rPr kumimoji="1" lang="zh-CN" altLang="en-US" sz="2000" b="1" dirty="0"/>
              <a:t> </a:t>
            </a:r>
            <a:r>
              <a:rPr kumimoji="1" lang="en-US" altLang="zh-CN" sz="2000" b="1" dirty="0"/>
              <a:t>B</a:t>
            </a:r>
            <a:r>
              <a:rPr kumimoji="1" lang="en" altLang="zh-CN" sz="2000" b="1" dirty="0" err="1"/>
              <a:t>oundary</a:t>
            </a:r>
            <a:r>
              <a:rPr kumimoji="1" lang="en" altLang="zh-CN" sz="2000" b="1" dirty="0"/>
              <a:t>-seeking Clustering algorithm using the local Direction Centrality (CDC)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A509DA6-F78E-5F18-8616-0B88FDE1D131}"/>
              </a:ext>
            </a:extLst>
          </p:cNvPr>
          <p:cNvSpPr txBox="1"/>
          <p:nvPr/>
        </p:nvSpPr>
        <p:spPr>
          <a:xfrm>
            <a:off x="784150" y="4242523"/>
            <a:ext cx="4386740" cy="2127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b="1" dirty="0"/>
              <a:t>Hyperspectral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Data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Compression:</a:t>
            </a:r>
          </a:p>
          <a:p>
            <a:pPr>
              <a:lnSpc>
                <a:spcPct val="150000"/>
              </a:lnSpc>
            </a:pPr>
            <a:r>
              <a:rPr kumimoji="1" lang="zh-CN" altLang="en-US" sz="1800" b="1" dirty="0">
                <a:solidFill>
                  <a:srgbClr val="C00000"/>
                </a:solidFill>
              </a:rPr>
              <a:t>    </a:t>
            </a:r>
            <a:r>
              <a:rPr kumimoji="1" lang="en-US" altLang="zh-CN" sz="1800" b="1" dirty="0"/>
              <a:t>FAPEC</a:t>
            </a:r>
            <a:r>
              <a:rPr kumimoji="1" lang="zh-CN" altLang="en-US" sz="1800" b="1" dirty="0"/>
              <a:t> </a:t>
            </a:r>
            <a:r>
              <a:rPr kumimoji="1" lang="en-US" altLang="zh-CN" sz="1800" b="1" dirty="0"/>
              <a:t>or</a:t>
            </a:r>
            <a:r>
              <a:rPr kumimoji="1" lang="zh-CN" altLang="en-US" sz="1800" b="1" dirty="0"/>
              <a:t> </a:t>
            </a:r>
            <a:r>
              <a:rPr kumimoji="1" lang="en-US" altLang="zh-CN" sz="1800" b="1" dirty="0"/>
              <a:t>CCSDS123.0-B-2</a:t>
            </a:r>
            <a:endParaRPr kumimoji="1" lang="en-US" altLang="zh-CN" b="1" dirty="0"/>
          </a:p>
          <a:p>
            <a:pPr>
              <a:lnSpc>
                <a:spcPct val="150000"/>
              </a:lnSpc>
            </a:pPr>
            <a:r>
              <a:rPr kumimoji="1" lang="zh-CN" altLang="en-US" b="1" dirty="0"/>
              <a:t>    </a:t>
            </a:r>
            <a:r>
              <a:rPr kumimoji="1" lang="en-US" altLang="zh-CN" b="1" dirty="0"/>
              <a:t>1.Implementation: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Open-source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Code</a:t>
            </a:r>
          </a:p>
          <a:p>
            <a:pPr>
              <a:lnSpc>
                <a:spcPct val="150000"/>
              </a:lnSpc>
            </a:pPr>
            <a:r>
              <a:rPr kumimoji="1" lang="zh-CN" altLang="en-US" b="1" dirty="0"/>
              <a:t>    </a:t>
            </a:r>
            <a:r>
              <a:rPr kumimoji="1" lang="en-US" altLang="zh-CN" b="1" dirty="0"/>
              <a:t>2.HPC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version</a:t>
            </a:r>
          </a:p>
          <a:p>
            <a:pPr>
              <a:lnSpc>
                <a:spcPct val="150000"/>
              </a:lnSpc>
            </a:pPr>
            <a:r>
              <a:rPr kumimoji="1" lang="zh-CN" altLang="en-US" b="1" dirty="0"/>
              <a:t>    </a:t>
            </a:r>
            <a:r>
              <a:rPr kumimoji="1" lang="en-US" altLang="zh-CN" b="1" dirty="0"/>
              <a:t>3.Combine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with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some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DL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Methods?</a:t>
            </a:r>
          </a:p>
        </p:txBody>
      </p:sp>
      <p:cxnSp>
        <p:nvCxnSpPr>
          <p:cNvPr id="10" name="直线连接符 9">
            <a:extLst>
              <a:ext uri="{FF2B5EF4-FFF2-40B4-BE49-F238E27FC236}">
                <a16:creationId xmlns:a16="http://schemas.microsoft.com/office/drawing/2014/main" id="{4837BEA6-6534-33C8-447B-F03F6D38E085}"/>
              </a:ext>
            </a:extLst>
          </p:cNvPr>
          <p:cNvCxnSpPr>
            <a:cxnSpLocks/>
          </p:cNvCxnSpPr>
          <p:nvPr/>
        </p:nvCxnSpPr>
        <p:spPr>
          <a:xfrm>
            <a:off x="501370" y="819807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BBB56C26-D6E3-EEEF-B0BD-A86CB03176A7}"/>
              </a:ext>
            </a:extLst>
          </p:cNvPr>
          <p:cNvSpPr txBox="1"/>
          <p:nvPr/>
        </p:nvSpPr>
        <p:spPr>
          <a:xfrm>
            <a:off x="8950556" y="135531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11.21-ZJX</a:t>
            </a:r>
            <a:endParaRPr kumimoji="1" lang="zh-CN" altLang="en-US" sz="3600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9DEDD00-510D-E872-612C-69B014B4930A}"/>
              </a:ext>
            </a:extLst>
          </p:cNvPr>
          <p:cNvSpPr txBox="1"/>
          <p:nvPr/>
        </p:nvSpPr>
        <p:spPr>
          <a:xfrm>
            <a:off x="2082178" y="1041158"/>
            <a:ext cx="178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上上周计划</a:t>
            </a:r>
          </a:p>
        </p:txBody>
      </p: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38667BB3-C0E0-214B-712D-99A3CB7ED7A8}"/>
              </a:ext>
            </a:extLst>
          </p:cNvPr>
          <p:cNvSpPr/>
          <p:nvPr/>
        </p:nvSpPr>
        <p:spPr>
          <a:xfrm>
            <a:off x="6201102" y="977941"/>
            <a:ext cx="5345509" cy="3814774"/>
          </a:xfrm>
          <a:prstGeom prst="roundRect">
            <a:avLst>
              <a:gd name="adj" fmla="val 37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圆角矩形 14">
            <a:extLst>
              <a:ext uri="{FF2B5EF4-FFF2-40B4-BE49-F238E27FC236}">
                <a16:creationId xmlns:a16="http://schemas.microsoft.com/office/drawing/2014/main" id="{77358CD2-CE98-1254-ABFA-36C9BCDB1396}"/>
              </a:ext>
            </a:extLst>
          </p:cNvPr>
          <p:cNvSpPr/>
          <p:nvPr/>
        </p:nvSpPr>
        <p:spPr>
          <a:xfrm>
            <a:off x="6201103" y="5012963"/>
            <a:ext cx="5345508" cy="1558033"/>
          </a:xfrm>
          <a:prstGeom prst="roundRect">
            <a:avLst>
              <a:gd name="adj" fmla="val 37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右箭头 15">
            <a:extLst>
              <a:ext uri="{FF2B5EF4-FFF2-40B4-BE49-F238E27FC236}">
                <a16:creationId xmlns:a16="http://schemas.microsoft.com/office/drawing/2014/main" id="{C6BB87F5-1E95-00FE-8A31-89289DBE1E51}"/>
              </a:ext>
            </a:extLst>
          </p:cNvPr>
          <p:cNvSpPr/>
          <p:nvPr/>
        </p:nvSpPr>
        <p:spPr>
          <a:xfrm>
            <a:off x="5423338" y="3301090"/>
            <a:ext cx="777766" cy="399388"/>
          </a:xfrm>
          <a:prstGeom prst="rightArrow">
            <a:avLst>
              <a:gd name="adj1" fmla="val 28142"/>
              <a:gd name="adj2" fmla="val 58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右箭头 16">
            <a:extLst>
              <a:ext uri="{FF2B5EF4-FFF2-40B4-BE49-F238E27FC236}">
                <a16:creationId xmlns:a16="http://schemas.microsoft.com/office/drawing/2014/main" id="{4A73A35C-14DD-3F4D-FB0A-9D5D069130AB}"/>
              </a:ext>
            </a:extLst>
          </p:cNvPr>
          <p:cNvSpPr/>
          <p:nvPr/>
        </p:nvSpPr>
        <p:spPr>
          <a:xfrm>
            <a:off x="5423338" y="5512250"/>
            <a:ext cx="777766" cy="399388"/>
          </a:xfrm>
          <a:prstGeom prst="rightArrow">
            <a:avLst>
              <a:gd name="adj1" fmla="val 28142"/>
              <a:gd name="adj2" fmla="val 58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9F3026A-B082-4D5E-926A-35120CFAA53A}"/>
              </a:ext>
            </a:extLst>
          </p:cNvPr>
          <p:cNvSpPr txBox="1"/>
          <p:nvPr/>
        </p:nvSpPr>
        <p:spPr>
          <a:xfrm>
            <a:off x="6327228" y="1141314"/>
            <a:ext cx="5080621" cy="1857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CDC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：无监督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KNN</a:t>
            </a:r>
          </a:p>
          <a:p>
            <a:pPr marL="857250" lvl="1" indent="-400050">
              <a:lnSpc>
                <a:spcPct val="130000"/>
              </a:lnSpc>
              <a:buFont typeface="+mj-ea"/>
              <a:buAutoNum type="circleNumDbPlain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区分“边界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样本和“内部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样本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57250" lvl="1" indent="-400050">
              <a:lnSpc>
                <a:spcPct val="130000"/>
              </a:lnSpc>
              <a:buFont typeface="+mj-ea"/>
              <a:buAutoNum type="circleNumDbPlain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宣称可以更好的处理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弱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连接以获取更优分类效果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57250" lvl="1" indent="-400050">
              <a:lnSpc>
                <a:spcPct val="130000"/>
              </a:lnSpc>
              <a:buFont typeface="+mj-ea"/>
              <a:buAutoNum type="circleNumDbPlain"/>
            </a:pPr>
            <a:r>
              <a:rPr kumimoji="1" lang="zh-CN" altLang="en-US" dirty="0">
                <a:highlight>
                  <a:srgbClr val="C0C0C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无法指定类别数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28EF7DE-2EE5-DEB7-971A-BDE38C1D4EFD}"/>
              </a:ext>
            </a:extLst>
          </p:cNvPr>
          <p:cNvSpPr txBox="1"/>
          <p:nvPr/>
        </p:nvSpPr>
        <p:spPr>
          <a:xfrm>
            <a:off x="6327228" y="3147064"/>
            <a:ext cx="5080621" cy="14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ReID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：行人重识别任务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00100" lvl="1" indent="-342900">
              <a:lnSpc>
                <a:spcPct val="130000"/>
              </a:lnSpc>
              <a:buFont typeface="Wingdings" pitchFamily="2" charset="2"/>
              <a:buChar char="l"/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AAAI22: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zh-CN" altLang="en-US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聚类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+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基于概率分布的不确定性量化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+</a:t>
            </a:r>
            <a:r>
              <a: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基于不确定性的</a:t>
            </a:r>
            <a:r>
              <a:rPr kumimoji="1" lang="en-US" altLang="zh-CN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noisy</a:t>
            </a:r>
            <a:r>
              <a: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label</a:t>
            </a:r>
            <a:r>
              <a: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优化</a:t>
            </a:r>
            <a:endParaRPr kumimoji="1"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800100" lvl="1" indent="-342900">
              <a:lnSpc>
                <a:spcPct val="130000"/>
              </a:lnSpc>
              <a:buFont typeface="Wingdings" pitchFamily="2" charset="2"/>
              <a:buChar char="l"/>
            </a:pPr>
            <a:r>
              <a:rPr kumimoji="1" lang="zh-CN" altLang="en-US" dirty="0">
                <a:highlight>
                  <a:srgbClr val="C0C0C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聚类过程指定的</a:t>
            </a:r>
            <a:r>
              <a:rPr kumimoji="1" lang="en-US" altLang="zh-CN" dirty="0">
                <a:highlight>
                  <a:srgbClr val="C0C0C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cluster</a:t>
            </a:r>
            <a:r>
              <a:rPr kumimoji="1" lang="zh-CN" altLang="en-US" dirty="0">
                <a:highlight>
                  <a:srgbClr val="C0C0C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数</a:t>
            </a:r>
            <a:r>
              <a:rPr kumimoji="1" lang="en-US" altLang="zh-CN" dirty="0">
                <a:highlight>
                  <a:srgbClr val="C0C0C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≠</a:t>
            </a:r>
            <a:r>
              <a:rPr kumimoji="1" lang="zh-CN" altLang="en-US" dirty="0">
                <a:highlight>
                  <a:srgbClr val="C0C0C0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实际人物数</a:t>
            </a:r>
            <a:endParaRPr kumimoji="1" lang="en-US" altLang="zh-CN" dirty="0">
              <a:highlight>
                <a:srgbClr val="C0C0C0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16893D1-F064-3A8E-E981-DDEAFA79648E}"/>
              </a:ext>
            </a:extLst>
          </p:cNvPr>
          <p:cNvSpPr txBox="1"/>
          <p:nvPr/>
        </p:nvSpPr>
        <p:spPr>
          <a:xfrm>
            <a:off x="539975" y="121309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Overview</a:t>
            </a:r>
            <a:endParaRPr kumimoji="1" lang="zh-CN" altLang="en-US" sz="3600" b="1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ABBEF0E-A4D5-A576-AD4C-4E317B98828E}"/>
              </a:ext>
            </a:extLst>
          </p:cNvPr>
          <p:cNvSpPr txBox="1"/>
          <p:nvPr/>
        </p:nvSpPr>
        <p:spPr>
          <a:xfrm>
            <a:off x="6327228" y="5043152"/>
            <a:ext cx="4997603" cy="14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Open-source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Code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一个也没找到😢：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FPGA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GPU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VHDL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or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MATLAB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4AE13F5-EBBD-9210-B2F2-EA293AE19FE8}"/>
              </a:ext>
            </a:extLst>
          </p:cNvPr>
          <p:cNvSpPr txBox="1"/>
          <p:nvPr/>
        </p:nvSpPr>
        <p:spPr>
          <a:xfrm>
            <a:off x="784149" y="2411345"/>
            <a:ext cx="3944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kumimoji="1" lang="zh-CN" altLang="en-US" sz="2000" b="1" dirty="0"/>
              <a:t>燕山石化    （配合可视化✓ ）</a:t>
            </a:r>
            <a:endParaRPr kumimoji="1" lang="en-US" altLang="zh-CN" sz="2000" b="1" dirty="0"/>
          </a:p>
          <a:p>
            <a:endParaRPr kumimoji="1"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4438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线连接符 9">
            <a:extLst>
              <a:ext uri="{FF2B5EF4-FFF2-40B4-BE49-F238E27FC236}">
                <a16:creationId xmlns:a16="http://schemas.microsoft.com/office/drawing/2014/main" id="{4837BEA6-6534-33C8-447B-F03F6D38E085}"/>
              </a:ext>
            </a:extLst>
          </p:cNvPr>
          <p:cNvCxnSpPr>
            <a:cxnSpLocks/>
          </p:cNvCxnSpPr>
          <p:nvPr/>
        </p:nvCxnSpPr>
        <p:spPr>
          <a:xfrm>
            <a:off x="501370" y="819807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BBB56C26-D6E3-EEEF-B0BD-A86CB03176A7}"/>
              </a:ext>
            </a:extLst>
          </p:cNvPr>
          <p:cNvSpPr txBox="1"/>
          <p:nvPr/>
        </p:nvSpPr>
        <p:spPr>
          <a:xfrm>
            <a:off x="9094575" y="163842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11.21-ZJX</a:t>
            </a:r>
            <a:endParaRPr kumimoji="1" lang="zh-CN" altLang="en-US" sz="3600" b="1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16893D1-F064-3A8E-E981-DDEAFA79648E}"/>
              </a:ext>
            </a:extLst>
          </p:cNvPr>
          <p:cNvSpPr txBox="1"/>
          <p:nvPr/>
        </p:nvSpPr>
        <p:spPr>
          <a:xfrm>
            <a:off x="501370" y="225398"/>
            <a:ext cx="921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/>
              <a:t>CDC</a:t>
            </a:r>
            <a:r>
              <a:rPr kumimoji="1" lang="zh-CN" altLang="en-US" sz="2800" b="1" dirty="0"/>
              <a:t>：</a:t>
            </a:r>
            <a:r>
              <a:rPr kumimoji="1" lang="en-US" altLang="zh-CN" sz="2800" b="1" dirty="0"/>
              <a:t>Clustering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with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Direction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Centrality</a:t>
            </a:r>
          </a:p>
        </p:txBody>
      </p:sp>
      <p:graphicFrame>
        <p:nvGraphicFramePr>
          <p:cNvPr id="7" name="表格 8">
            <a:extLst>
              <a:ext uri="{FF2B5EF4-FFF2-40B4-BE49-F238E27FC236}">
                <a16:creationId xmlns:a16="http://schemas.microsoft.com/office/drawing/2014/main" id="{51F8CB76-5D54-7055-6E4B-2BE43F79E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182165"/>
              </p:ext>
            </p:extLst>
          </p:nvPr>
        </p:nvGraphicFramePr>
        <p:xfrm>
          <a:off x="1614278" y="1881735"/>
          <a:ext cx="3664608" cy="370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8076">
                  <a:extLst>
                    <a:ext uri="{9D8B030D-6E8A-4147-A177-3AD203B41FA5}">
                      <a16:colId xmlns:a16="http://schemas.microsoft.com/office/drawing/2014/main" val="1386655824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4114601317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667149969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3018224099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2079157067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697501197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3495344216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3748690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528792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60D59A85-E5E9-ED00-4226-9DE8EC70F259}"/>
              </a:ext>
            </a:extLst>
          </p:cNvPr>
          <p:cNvSpPr txBox="1"/>
          <p:nvPr/>
        </p:nvSpPr>
        <p:spPr>
          <a:xfrm>
            <a:off x="672074" y="1883243"/>
            <a:ext cx="830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b="1" dirty="0"/>
              <a:t>样本</a:t>
            </a:r>
            <a:r>
              <a:rPr kumimoji="1" lang="en-US" altLang="zh-CN" b="1" dirty="0"/>
              <a:t>X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E574355-60E9-19A4-3A66-DB77431F5066}"/>
              </a:ext>
            </a:extLst>
          </p:cNvPr>
          <p:cNvSpPr txBox="1"/>
          <p:nvPr/>
        </p:nvSpPr>
        <p:spPr>
          <a:xfrm>
            <a:off x="672073" y="2541797"/>
            <a:ext cx="8303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b="1" dirty="0"/>
              <a:t>K</a:t>
            </a:r>
            <a:r>
              <a:rPr kumimoji="1" lang="zh-CN" altLang="en-US" b="1" dirty="0"/>
              <a:t>近邻</a:t>
            </a:r>
            <a:endParaRPr kumimoji="1" lang="en-US" altLang="zh-CN" b="1" dirty="0"/>
          </a:p>
          <a:p>
            <a:r>
              <a:rPr kumimoji="1" lang="en-US" altLang="zh-CN" b="1" dirty="0"/>
              <a:t>K=7</a:t>
            </a:r>
            <a:endParaRPr lang="zh-CN" altLang="en-US" dirty="0"/>
          </a:p>
        </p:txBody>
      </p:sp>
      <p:graphicFrame>
        <p:nvGraphicFramePr>
          <p:cNvPr id="23" name="表格 23">
            <a:extLst>
              <a:ext uri="{FF2B5EF4-FFF2-40B4-BE49-F238E27FC236}">
                <a16:creationId xmlns:a16="http://schemas.microsoft.com/office/drawing/2014/main" id="{12C7301A-710A-1CE6-CF02-E5DDC8E33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04551"/>
              </p:ext>
            </p:extLst>
          </p:nvPr>
        </p:nvGraphicFramePr>
        <p:xfrm>
          <a:off x="1561726" y="2541797"/>
          <a:ext cx="3546456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3307">
                  <a:extLst>
                    <a:ext uri="{9D8B030D-6E8A-4147-A177-3AD203B41FA5}">
                      <a16:colId xmlns:a16="http://schemas.microsoft.com/office/drawing/2014/main" val="535106738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661877391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4065538136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63329386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756163285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4062479666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2534827577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332303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401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972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90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994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19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83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1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56095"/>
                  </a:ext>
                </a:extLst>
              </a:tr>
            </a:tbl>
          </a:graphicData>
        </a:graphic>
      </p:graphicFrame>
      <p:sp>
        <p:nvSpPr>
          <p:cNvPr id="24" name="椭圆 23">
            <a:extLst>
              <a:ext uri="{FF2B5EF4-FFF2-40B4-BE49-F238E27FC236}">
                <a16:creationId xmlns:a16="http://schemas.microsoft.com/office/drawing/2014/main" id="{5AAF2024-4E07-DA78-89D7-FB7F6517F8A0}"/>
              </a:ext>
            </a:extLst>
          </p:cNvPr>
          <p:cNvSpPr/>
          <p:nvPr/>
        </p:nvSpPr>
        <p:spPr>
          <a:xfrm>
            <a:off x="6091508" y="2652460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04C85519-AD52-1754-CB86-3503FB9C92C8}"/>
              </a:ext>
            </a:extLst>
          </p:cNvPr>
          <p:cNvSpPr/>
          <p:nvPr/>
        </p:nvSpPr>
        <p:spPr>
          <a:xfrm>
            <a:off x="6678696" y="1882866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4C65AD59-A496-51B9-5B9D-00FE8A3D44DD}"/>
              </a:ext>
            </a:extLst>
          </p:cNvPr>
          <p:cNvSpPr/>
          <p:nvPr/>
        </p:nvSpPr>
        <p:spPr>
          <a:xfrm>
            <a:off x="7194166" y="2382230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40AC3F4F-C87A-8FFE-F9E8-3F190D9219AE}"/>
              </a:ext>
            </a:extLst>
          </p:cNvPr>
          <p:cNvSpPr/>
          <p:nvPr/>
        </p:nvSpPr>
        <p:spPr>
          <a:xfrm>
            <a:off x="7026077" y="3059297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05C379C5-2BB0-6280-6F36-C87576014741}"/>
              </a:ext>
            </a:extLst>
          </p:cNvPr>
          <p:cNvSpPr/>
          <p:nvPr/>
        </p:nvSpPr>
        <p:spPr>
          <a:xfrm>
            <a:off x="6312432" y="3287783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38604EDE-E121-F543-E64C-57BE45E3FD93}"/>
              </a:ext>
            </a:extLst>
          </p:cNvPr>
          <p:cNvSpPr/>
          <p:nvPr/>
        </p:nvSpPr>
        <p:spPr>
          <a:xfrm>
            <a:off x="5586176" y="3186930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F33546ED-A66D-7D79-9EF6-C39993818DCA}"/>
              </a:ext>
            </a:extLst>
          </p:cNvPr>
          <p:cNvSpPr/>
          <p:nvPr/>
        </p:nvSpPr>
        <p:spPr>
          <a:xfrm>
            <a:off x="5563347" y="2510386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B5BEB9C9-C189-B4DF-3028-2F049F52BACE}"/>
              </a:ext>
            </a:extLst>
          </p:cNvPr>
          <p:cNvSpPr/>
          <p:nvPr/>
        </p:nvSpPr>
        <p:spPr>
          <a:xfrm>
            <a:off x="5853386" y="2025369"/>
            <a:ext cx="201705" cy="2017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3" name="直线连接符 32">
            <a:extLst>
              <a:ext uri="{FF2B5EF4-FFF2-40B4-BE49-F238E27FC236}">
                <a16:creationId xmlns:a16="http://schemas.microsoft.com/office/drawing/2014/main" id="{0779C62E-1BA1-B37D-B58A-F16E328D7580}"/>
              </a:ext>
            </a:extLst>
          </p:cNvPr>
          <p:cNvCxnSpPr>
            <a:stCxn id="24" idx="7"/>
            <a:endCxn id="25" idx="3"/>
          </p:cNvCxnSpPr>
          <p:nvPr/>
        </p:nvCxnSpPr>
        <p:spPr>
          <a:xfrm flipV="1">
            <a:off x="6263674" y="2055032"/>
            <a:ext cx="444561" cy="6269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线连接符 33">
            <a:extLst>
              <a:ext uri="{FF2B5EF4-FFF2-40B4-BE49-F238E27FC236}">
                <a16:creationId xmlns:a16="http://schemas.microsoft.com/office/drawing/2014/main" id="{1619ADD0-4B92-8B11-8F00-805353F2E37D}"/>
              </a:ext>
            </a:extLst>
          </p:cNvPr>
          <p:cNvCxnSpPr>
            <a:cxnSpLocks/>
            <a:stCxn id="24" idx="6"/>
            <a:endCxn id="26" idx="2"/>
          </p:cNvCxnSpPr>
          <p:nvPr/>
        </p:nvCxnSpPr>
        <p:spPr>
          <a:xfrm flipV="1">
            <a:off x="6293213" y="2483083"/>
            <a:ext cx="900953" cy="2702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线连接符 37">
            <a:extLst>
              <a:ext uri="{FF2B5EF4-FFF2-40B4-BE49-F238E27FC236}">
                <a16:creationId xmlns:a16="http://schemas.microsoft.com/office/drawing/2014/main" id="{804E9A76-4ADC-4FDB-9DF0-2DAC624A071B}"/>
              </a:ext>
            </a:extLst>
          </p:cNvPr>
          <p:cNvCxnSpPr>
            <a:cxnSpLocks/>
            <a:stCxn id="24" idx="5"/>
            <a:endCxn id="27" idx="1"/>
          </p:cNvCxnSpPr>
          <p:nvPr/>
        </p:nvCxnSpPr>
        <p:spPr>
          <a:xfrm>
            <a:off x="6263674" y="2824626"/>
            <a:ext cx="791942" cy="264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弧 41">
            <a:extLst>
              <a:ext uri="{FF2B5EF4-FFF2-40B4-BE49-F238E27FC236}">
                <a16:creationId xmlns:a16="http://schemas.microsoft.com/office/drawing/2014/main" id="{CA97E4D3-2C8B-5598-BF61-C18C4CF1B808}"/>
              </a:ext>
            </a:extLst>
          </p:cNvPr>
          <p:cNvSpPr/>
          <p:nvPr/>
        </p:nvSpPr>
        <p:spPr>
          <a:xfrm>
            <a:off x="6277375" y="2456072"/>
            <a:ext cx="254375" cy="405124"/>
          </a:xfrm>
          <a:prstGeom prst="arc">
            <a:avLst>
              <a:gd name="adj1" fmla="val 16200000"/>
              <a:gd name="adj2" fmla="val 55578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069BD70C-D0BC-BD76-2AB1-008509E972E8}"/>
                  </a:ext>
                </a:extLst>
              </p:cNvPr>
              <p:cNvSpPr txBox="1"/>
              <p:nvPr/>
            </p:nvSpPr>
            <p:spPr>
              <a:xfrm>
                <a:off x="5486030" y="3879068"/>
                <a:ext cx="1970603" cy="861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1"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1" lang="en-US" altLang="zh-CN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CN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kumimoji="1"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kumimoji="1"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1" lang="en-US" altLang="zh-CN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zh-CN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kumimoji="1" lang="en-US" altLang="zh-CN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kumimoji="1" lang="en-US" altLang="zh-CN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den>
                                  </m:f>
                                  <m:r>
                                    <a:rPr kumimoji="1" lang="en-US" altLang="zh-CN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kumimoji="1"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(4(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  <m:sSup>
                            <m:sSup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069BD70C-D0BC-BD76-2AB1-008509E97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030" y="3879068"/>
                <a:ext cx="1970603" cy="861583"/>
              </a:xfrm>
              <a:prstGeom prst="rect">
                <a:avLst/>
              </a:prstGeom>
              <a:blipFill>
                <a:blip r:embed="rId2"/>
                <a:stretch>
                  <a:fillRect t="-36232" b="-289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4" name="表格 43">
            <a:extLst>
              <a:ext uri="{FF2B5EF4-FFF2-40B4-BE49-F238E27FC236}">
                <a16:creationId xmlns:a16="http://schemas.microsoft.com/office/drawing/2014/main" id="{8B17BFD6-0920-720C-0904-D00F232ED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66057"/>
              </p:ext>
            </p:extLst>
          </p:nvPr>
        </p:nvGraphicFramePr>
        <p:xfrm>
          <a:off x="9971777" y="2255245"/>
          <a:ext cx="443307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3307">
                  <a:extLst>
                    <a:ext uri="{9D8B030D-6E8A-4147-A177-3AD203B41FA5}">
                      <a16:colId xmlns:a16="http://schemas.microsoft.com/office/drawing/2014/main" val="1704089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8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0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7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8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8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5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0016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10C92B3E-344F-2C66-2B0F-02E7BDB64D4D}"/>
                  </a:ext>
                </a:extLst>
              </p:cNvPr>
              <p:cNvSpPr txBox="1"/>
              <p:nvPr/>
            </p:nvSpPr>
            <p:spPr>
              <a:xfrm>
                <a:off x="6355289" y="2241821"/>
                <a:ext cx="5447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10C92B3E-344F-2C66-2B0F-02E7BDB64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89" y="2241821"/>
                <a:ext cx="544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534A75AC-2D56-2B36-C8D4-FEAD71BB7E1E}"/>
                  </a:ext>
                </a:extLst>
              </p:cNvPr>
              <p:cNvSpPr txBox="1"/>
              <p:nvPr/>
            </p:nvSpPr>
            <p:spPr>
              <a:xfrm>
                <a:off x="6521287" y="2605684"/>
                <a:ext cx="5447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534A75AC-2D56-2B36-C8D4-FEAD71BB7E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287" y="2605684"/>
                <a:ext cx="54479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椭圆 47">
            <a:extLst>
              <a:ext uri="{FF2B5EF4-FFF2-40B4-BE49-F238E27FC236}">
                <a16:creationId xmlns:a16="http://schemas.microsoft.com/office/drawing/2014/main" id="{1028AE28-CE97-85EE-448C-47A5271F9AE4}"/>
              </a:ext>
            </a:extLst>
          </p:cNvPr>
          <p:cNvSpPr/>
          <p:nvPr/>
        </p:nvSpPr>
        <p:spPr>
          <a:xfrm>
            <a:off x="8048726" y="2661768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:a16="http://schemas.microsoft.com/office/drawing/2014/main" id="{0C2F50C6-28A3-AE6E-B725-980E96E5FBAB}"/>
              </a:ext>
            </a:extLst>
          </p:cNvPr>
          <p:cNvSpPr/>
          <p:nvPr/>
        </p:nvSpPr>
        <p:spPr>
          <a:xfrm>
            <a:off x="8635914" y="1892174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椭圆 49">
            <a:extLst>
              <a:ext uri="{FF2B5EF4-FFF2-40B4-BE49-F238E27FC236}">
                <a16:creationId xmlns:a16="http://schemas.microsoft.com/office/drawing/2014/main" id="{DD2826B5-08FE-A569-D384-7875334528C4}"/>
              </a:ext>
            </a:extLst>
          </p:cNvPr>
          <p:cNvSpPr/>
          <p:nvPr/>
        </p:nvSpPr>
        <p:spPr>
          <a:xfrm>
            <a:off x="9151384" y="2391538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28B2197B-073D-2178-FE14-E6F86D80DF3D}"/>
              </a:ext>
            </a:extLst>
          </p:cNvPr>
          <p:cNvSpPr/>
          <p:nvPr/>
        </p:nvSpPr>
        <p:spPr>
          <a:xfrm>
            <a:off x="8983295" y="3068605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id="{FB002807-E678-66C2-4985-E74D5B5364B0}"/>
              </a:ext>
            </a:extLst>
          </p:cNvPr>
          <p:cNvSpPr/>
          <p:nvPr/>
        </p:nvSpPr>
        <p:spPr>
          <a:xfrm>
            <a:off x="7922414" y="1666008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095CBC3C-6E2E-2B0F-170B-D0C8687DAEB3}"/>
              </a:ext>
            </a:extLst>
          </p:cNvPr>
          <p:cNvSpPr/>
          <p:nvPr/>
        </p:nvSpPr>
        <p:spPr>
          <a:xfrm>
            <a:off x="8202707" y="3414516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4" name="椭圆 53">
            <a:extLst>
              <a:ext uri="{FF2B5EF4-FFF2-40B4-BE49-F238E27FC236}">
                <a16:creationId xmlns:a16="http://schemas.microsoft.com/office/drawing/2014/main" id="{431AD217-2655-59AA-6729-7A0CB123478D}"/>
              </a:ext>
            </a:extLst>
          </p:cNvPr>
          <p:cNvSpPr/>
          <p:nvPr/>
        </p:nvSpPr>
        <p:spPr>
          <a:xfrm>
            <a:off x="8680669" y="3673329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椭圆 54">
            <a:extLst>
              <a:ext uri="{FF2B5EF4-FFF2-40B4-BE49-F238E27FC236}">
                <a16:creationId xmlns:a16="http://schemas.microsoft.com/office/drawing/2014/main" id="{19AFB8DB-39CC-EB01-C5B0-D4E52D939F69}"/>
              </a:ext>
            </a:extLst>
          </p:cNvPr>
          <p:cNvSpPr/>
          <p:nvPr/>
        </p:nvSpPr>
        <p:spPr>
          <a:xfrm>
            <a:off x="8205363" y="1998997"/>
            <a:ext cx="201705" cy="20170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6" name="直线连接符 55">
            <a:extLst>
              <a:ext uri="{FF2B5EF4-FFF2-40B4-BE49-F238E27FC236}">
                <a16:creationId xmlns:a16="http://schemas.microsoft.com/office/drawing/2014/main" id="{22ADF136-4008-CF60-4687-F20DEC91A302}"/>
              </a:ext>
            </a:extLst>
          </p:cNvPr>
          <p:cNvCxnSpPr>
            <a:stCxn id="48" idx="7"/>
            <a:endCxn id="49" idx="3"/>
          </p:cNvCxnSpPr>
          <p:nvPr/>
        </p:nvCxnSpPr>
        <p:spPr>
          <a:xfrm flipV="1">
            <a:off x="8220892" y="2064340"/>
            <a:ext cx="444561" cy="6269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线连接符 56">
            <a:extLst>
              <a:ext uri="{FF2B5EF4-FFF2-40B4-BE49-F238E27FC236}">
                <a16:creationId xmlns:a16="http://schemas.microsoft.com/office/drawing/2014/main" id="{2C604599-BCE9-FAE9-088D-73A2AFF6243D}"/>
              </a:ext>
            </a:extLst>
          </p:cNvPr>
          <p:cNvCxnSpPr>
            <a:cxnSpLocks/>
            <a:stCxn id="48" idx="6"/>
            <a:endCxn id="50" idx="2"/>
          </p:cNvCxnSpPr>
          <p:nvPr/>
        </p:nvCxnSpPr>
        <p:spPr>
          <a:xfrm flipV="1">
            <a:off x="8250431" y="2492391"/>
            <a:ext cx="900953" cy="2702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110F74BE-6C29-DDA3-6DF2-DC0C0E18F596}"/>
              </a:ext>
            </a:extLst>
          </p:cNvPr>
          <p:cNvCxnSpPr>
            <a:cxnSpLocks/>
            <a:stCxn id="48" idx="5"/>
            <a:endCxn id="51" idx="1"/>
          </p:cNvCxnSpPr>
          <p:nvPr/>
        </p:nvCxnSpPr>
        <p:spPr>
          <a:xfrm>
            <a:off x="8220892" y="2833934"/>
            <a:ext cx="791942" cy="264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弧 58">
            <a:extLst>
              <a:ext uri="{FF2B5EF4-FFF2-40B4-BE49-F238E27FC236}">
                <a16:creationId xmlns:a16="http://schemas.microsoft.com/office/drawing/2014/main" id="{083B92A4-92CB-084E-8A98-17F264AABE80}"/>
              </a:ext>
            </a:extLst>
          </p:cNvPr>
          <p:cNvSpPr/>
          <p:nvPr/>
        </p:nvSpPr>
        <p:spPr>
          <a:xfrm>
            <a:off x="8234593" y="2465380"/>
            <a:ext cx="254375" cy="405124"/>
          </a:xfrm>
          <a:prstGeom prst="arc">
            <a:avLst>
              <a:gd name="adj1" fmla="val 16200000"/>
              <a:gd name="adj2" fmla="val 555788"/>
            </a:avLst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7B447FB2-2487-903B-2EC9-F597E634AF9A}"/>
                  </a:ext>
                </a:extLst>
              </p:cNvPr>
              <p:cNvSpPr txBox="1"/>
              <p:nvPr/>
            </p:nvSpPr>
            <p:spPr>
              <a:xfrm>
                <a:off x="8312507" y="2251129"/>
                <a:ext cx="5447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zh-CN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7B447FB2-2487-903B-2EC9-F597E634A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507" y="2251129"/>
                <a:ext cx="54479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1D8147B8-D218-BB9F-7AD4-CB3340EC45A5}"/>
                  </a:ext>
                </a:extLst>
              </p:cNvPr>
              <p:cNvSpPr txBox="1"/>
              <p:nvPr/>
            </p:nvSpPr>
            <p:spPr>
              <a:xfrm>
                <a:off x="8478505" y="2614992"/>
                <a:ext cx="5447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zh-CN" alt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1D8147B8-D218-BB9F-7AD4-CB3340EC4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505" y="2614992"/>
                <a:ext cx="54479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文本框 62">
            <a:extLst>
              <a:ext uri="{FF2B5EF4-FFF2-40B4-BE49-F238E27FC236}">
                <a16:creationId xmlns:a16="http://schemas.microsoft.com/office/drawing/2014/main" id="{21B3DE84-9F48-9A7B-8E95-227B97A19BBF}"/>
              </a:ext>
            </a:extLst>
          </p:cNvPr>
          <p:cNvSpPr txBox="1"/>
          <p:nvPr/>
        </p:nvSpPr>
        <p:spPr>
          <a:xfrm>
            <a:off x="5435862" y="4915013"/>
            <a:ext cx="39200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Inner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：四周越均匀，值越接近于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Boundary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：四周不均匀，值越大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A43F2C86-9B5D-FB7A-C6E0-57C6B2878064}"/>
              </a:ext>
            </a:extLst>
          </p:cNvPr>
          <p:cNvSpPr txBox="1"/>
          <p:nvPr/>
        </p:nvSpPr>
        <p:spPr>
          <a:xfrm>
            <a:off x="9864690" y="1752064"/>
            <a:ext cx="648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b="1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ind</a:t>
            </a:r>
            <a:endParaRPr lang="zh-CN" altLang="en-US" b="1" dirty="0"/>
          </a:p>
        </p:txBody>
      </p:sp>
      <p:sp>
        <p:nvSpPr>
          <p:cNvPr id="66" name="右箭头 65">
            <a:extLst>
              <a:ext uri="{FF2B5EF4-FFF2-40B4-BE49-F238E27FC236}">
                <a16:creationId xmlns:a16="http://schemas.microsoft.com/office/drawing/2014/main" id="{A280B933-4249-E701-CEA9-48FFCEBB60DE}"/>
              </a:ext>
            </a:extLst>
          </p:cNvPr>
          <p:cNvSpPr/>
          <p:nvPr/>
        </p:nvSpPr>
        <p:spPr>
          <a:xfrm>
            <a:off x="9233331" y="4140406"/>
            <a:ext cx="648629" cy="369299"/>
          </a:xfrm>
          <a:prstGeom prst="rightArrow">
            <a:avLst>
              <a:gd name="adj1" fmla="val 29621"/>
              <a:gd name="adj2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EC693BFD-2977-86A1-E60F-B2672D6132BD}"/>
                  </a:ext>
                </a:extLst>
              </p:cNvPr>
              <p:cNvSpPr txBox="1"/>
              <p:nvPr/>
            </p:nvSpPr>
            <p:spPr>
              <a:xfrm>
                <a:off x="7339749" y="4007748"/>
                <a:ext cx="2049407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𝑡h𝑟𝑒𝑠h𝑜𝑙𝑑</m:t>
                              </m:r>
                              <m:r>
                                <a:rPr kumimoji="1" lang="zh-CN" altLang="en-US" b="0" i="1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𝑡h𝑟𝑒𝑠h𝑜𝑙𝑑</m:t>
                              </m:r>
                              <m:r>
                                <a:rPr kumimoji="1" lang="zh-CN" altLang="en-US" b="0" i="1" smtClean="0"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EC693BFD-2977-86A1-E60F-B2672D613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749" y="4007748"/>
                <a:ext cx="2049407" cy="710194"/>
              </a:xfrm>
              <a:prstGeom prst="rect">
                <a:avLst/>
              </a:prstGeom>
              <a:blipFill>
                <a:blip r:embed="rId7"/>
                <a:stretch>
                  <a:fillRect l="-48466" t="-191228" b="-2771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直线箭头连接符 68">
            <a:extLst>
              <a:ext uri="{FF2B5EF4-FFF2-40B4-BE49-F238E27FC236}">
                <a16:creationId xmlns:a16="http://schemas.microsoft.com/office/drawing/2014/main" id="{1B087D76-A9C6-F617-DAEA-7960D392246D}"/>
              </a:ext>
            </a:extLst>
          </p:cNvPr>
          <p:cNvCxnSpPr>
            <a:cxnSpLocks/>
          </p:cNvCxnSpPr>
          <p:nvPr/>
        </p:nvCxnSpPr>
        <p:spPr>
          <a:xfrm flipH="1">
            <a:off x="10313573" y="2447976"/>
            <a:ext cx="420857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本框 72">
            <a:extLst>
              <a:ext uri="{FF2B5EF4-FFF2-40B4-BE49-F238E27FC236}">
                <a16:creationId xmlns:a16="http://schemas.microsoft.com/office/drawing/2014/main" id="{F49E3137-263B-F97B-9791-AD6CC3A4C02B}"/>
              </a:ext>
            </a:extLst>
          </p:cNvPr>
          <p:cNvSpPr txBox="1"/>
          <p:nvPr/>
        </p:nvSpPr>
        <p:spPr>
          <a:xfrm>
            <a:off x="10726451" y="2258174"/>
            <a:ext cx="888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内部点</a:t>
            </a:r>
            <a:endParaRPr lang="zh-CN" altLang="en-US" dirty="0"/>
          </a:p>
        </p:txBody>
      </p:sp>
      <p:cxnSp>
        <p:nvCxnSpPr>
          <p:cNvPr id="75" name="直线箭头连接符 74">
            <a:extLst>
              <a:ext uri="{FF2B5EF4-FFF2-40B4-BE49-F238E27FC236}">
                <a16:creationId xmlns:a16="http://schemas.microsoft.com/office/drawing/2014/main" id="{119C759F-3105-9BD7-A592-2EFF102498F4}"/>
              </a:ext>
            </a:extLst>
          </p:cNvPr>
          <p:cNvCxnSpPr>
            <a:cxnSpLocks/>
          </p:cNvCxnSpPr>
          <p:nvPr/>
        </p:nvCxnSpPr>
        <p:spPr>
          <a:xfrm flipH="1">
            <a:off x="10313573" y="3935193"/>
            <a:ext cx="420857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本框 75">
            <a:extLst>
              <a:ext uri="{FF2B5EF4-FFF2-40B4-BE49-F238E27FC236}">
                <a16:creationId xmlns:a16="http://schemas.microsoft.com/office/drawing/2014/main" id="{F4FF2CBB-D74E-98BB-8D0B-33817C5A9819}"/>
              </a:ext>
            </a:extLst>
          </p:cNvPr>
          <p:cNvSpPr txBox="1"/>
          <p:nvPr/>
        </p:nvSpPr>
        <p:spPr>
          <a:xfrm>
            <a:off x="10668737" y="3629581"/>
            <a:ext cx="888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类别边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界点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877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肘形连接符 40">
            <a:extLst>
              <a:ext uri="{FF2B5EF4-FFF2-40B4-BE49-F238E27FC236}">
                <a16:creationId xmlns:a16="http://schemas.microsoft.com/office/drawing/2014/main" id="{1A449E10-70EA-270B-2FE2-76A55C169CEA}"/>
              </a:ext>
            </a:extLst>
          </p:cNvPr>
          <p:cNvCxnSpPr>
            <a:cxnSpLocks/>
          </p:cNvCxnSpPr>
          <p:nvPr/>
        </p:nvCxnSpPr>
        <p:spPr>
          <a:xfrm rot="5400000">
            <a:off x="5905826" y="2142363"/>
            <a:ext cx="1443369" cy="1182443"/>
          </a:xfrm>
          <a:prstGeom prst="bentConnector3">
            <a:avLst>
              <a:gd name="adj1" fmla="val 99181"/>
            </a:avLst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>
            <a:extLst>
              <a:ext uri="{FF2B5EF4-FFF2-40B4-BE49-F238E27FC236}">
                <a16:creationId xmlns:a16="http://schemas.microsoft.com/office/drawing/2014/main" id="{4837BEA6-6534-33C8-447B-F03F6D38E085}"/>
              </a:ext>
            </a:extLst>
          </p:cNvPr>
          <p:cNvCxnSpPr>
            <a:cxnSpLocks/>
          </p:cNvCxnSpPr>
          <p:nvPr/>
        </p:nvCxnSpPr>
        <p:spPr>
          <a:xfrm>
            <a:off x="501370" y="819807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BBB56C26-D6E3-EEEF-B0BD-A86CB03176A7}"/>
              </a:ext>
            </a:extLst>
          </p:cNvPr>
          <p:cNvSpPr txBox="1"/>
          <p:nvPr/>
        </p:nvSpPr>
        <p:spPr>
          <a:xfrm>
            <a:off x="9094575" y="163842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11.21-ZJX</a:t>
            </a:r>
            <a:endParaRPr kumimoji="1" lang="zh-CN" altLang="en-US" sz="3600" b="1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16893D1-F064-3A8E-E981-DDEAFA79648E}"/>
              </a:ext>
            </a:extLst>
          </p:cNvPr>
          <p:cNvSpPr txBox="1"/>
          <p:nvPr/>
        </p:nvSpPr>
        <p:spPr>
          <a:xfrm>
            <a:off x="501370" y="225398"/>
            <a:ext cx="921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/>
              <a:t>CDC</a:t>
            </a:r>
            <a:r>
              <a:rPr kumimoji="1" lang="zh-CN" altLang="en-US" sz="2800" b="1" dirty="0"/>
              <a:t>：</a:t>
            </a:r>
            <a:r>
              <a:rPr kumimoji="1" lang="en-US" altLang="zh-CN" sz="2800" b="1" dirty="0"/>
              <a:t>Clustering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with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Direction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Centrality</a:t>
            </a:r>
          </a:p>
        </p:txBody>
      </p:sp>
      <p:graphicFrame>
        <p:nvGraphicFramePr>
          <p:cNvPr id="7" name="表格 8">
            <a:extLst>
              <a:ext uri="{FF2B5EF4-FFF2-40B4-BE49-F238E27FC236}">
                <a16:creationId xmlns:a16="http://schemas.microsoft.com/office/drawing/2014/main" id="{51F8CB76-5D54-7055-6E4B-2BE43F79E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75809"/>
              </p:ext>
            </p:extLst>
          </p:nvPr>
        </p:nvGraphicFramePr>
        <p:xfrm>
          <a:off x="1638341" y="1051553"/>
          <a:ext cx="3664608" cy="370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8076">
                  <a:extLst>
                    <a:ext uri="{9D8B030D-6E8A-4147-A177-3AD203B41FA5}">
                      <a16:colId xmlns:a16="http://schemas.microsoft.com/office/drawing/2014/main" val="1386655824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4114601317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667149969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3018224099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2079157067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697501197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3495344216"/>
                    </a:ext>
                  </a:extLst>
                </a:gridCol>
                <a:gridCol w="458076">
                  <a:extLst>
                    <a:ext uri="{9D8B030D-6E8A-4147-A177-3AD203B41FA5}">
                      <a16:colId xmlns:a16="http://schemas.microsoft.com/office/drawing/2014/main" val="3748690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528792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60D59A85-E5E9-ED00-4226-9DE8EC70F259}"/>
              </a:ext>
            </a:extLst>
          </p:cNvPr>
          <p:cNvSpPr txBox="1"/>
          <p:nvPr/>
        </p:nvSpPr>
        <p:spPr>
          <a:xfrm>
            <a:off x="696137" y="1053061"/>
            <a:ext cx="830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b="1" dirty="0"/>
              <a:t>样本</a:t>
            </a:r>
            <a:r>
              <a:rPr kumimoji="1" lang="en-US" altLang="zh-CN" b="1" dirty="0"/>
              <a:t>X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E574355-60E9-19A4-3A66-DB77431F5066}"/>
              </a:ext>
            </a:extLst>
          </p:cNvPr>
          <p:cNvSpPr txBox="1"/>
          <p:nvPr/>
        </p:nvSpPr>
        <p:spPr>
          <a:xfrm>
            <a:off x="696136" y="1711615"/>
            <a:ext cx="8303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b="1" dirty="0"/>
              <a:t>K</a:t>
            </a:r>
            <a:r>
              <a:rPr kumimoji="1" lang="zh-CN" altLang="en-US" b="1" dirty="0"/>
              <a:t>近邻</a:t>
            </a:r>
            <a:endParaRPr kumimoji="1" lang="en-US" altLang="zh-CN" b="1" dirty="0"/>
          </a:p>
          <a:p>
            <a:r>
              <a:rPr kumimoji="1" lang="en-US" altLang="zh-CN" b="1" dirty="0"/>
              <a:t>K=7</a:t>
            </a:r>
            <a:endParaRPr lang="zh-CN" altLang="en-US" dirty="0"/>
          </a:p>
        </p:txBody>
      </p:sp>
      <p:graphicFrame>
        <p:nvGraphicFramePr>
          <p:cNvPr id="23" name="表格 23">
            <a:extLst>
              <a:ext uri="{FF2B5EF4-FFF2-40B4-BE49-F238E27FC236}">
                <a16:creationId xmlns:a16="http://schemas.microsoft.com/office/drawing/2014/main" id="{12C7301A-710A-1CE6-CF02-E5DDC8E33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76596"/>
              </p:ext>
            </p:extLst>
          </p:nvPr>
        </p:nvGraphicFramePr>
        <p:xfrm>
          <a:off x="1585789" y="1711615"/>
          <a:ext cx="3546456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3307">
                  <a:extLst>
                    <a:ext uri="{9D8B030D-6E8A-4147-A177-3AD203B41FA5}">
                      <a16:colId xmlns:a16="http://schemas.microsoft.com/office/drawing/2014/main" val="535106738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661877391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4065538136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63329386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756163285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4062479666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2534827577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332303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401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972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90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994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19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83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1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56095"/>
                  </a:ext>
                </a:extLst>
              </a:tr>
            </a:tbl>
          </a:graphicData>
        </a:graphic>
      </p:graphicFrame>
      <p:sp>
        <p:nvSpPr>
          <p:cNvPr id="2" name="圆角矩形 1">
            <a:extLst>
              <a:ext uri="{FF2B5EF4-FFF2-40B4-BE49-F238E27FC236}">
                <a16:creationId xmlns:a16="http://schemas.microsoft.com/office/drawing/2014/main" id="{32074FA5-F878-4050-F9AA-208B44F1E940}"/>
              </a:ext>
            </a:extLst>
          </p:cNvPr>
          <p:cNvSpPr/>
          <p:nvPr/>
        </p:nvSpPr>
        <p:spPr>
          <a:xfrm>
            <a:off x="2044902" y="1543173"/>
            <a:ext cx="3258047" cy="3242579"/>
          </a:xfrm>
          <a:prstGeom prst="roundRect">
            <a:avLst>
              <a:gd name="adj" fmla="val 5275"/>
            </a:avLst>
          </a:prstGeom>
          <a:noFill/>
          <a:ln w="28575">
            <a:solidFill>
              <a:srgbClr val="C00000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258047"/>
                      <a:gd name="connsiteY0" fmla="*/ 171862 h 3522119"/>
                      <a:gd name="connsiteX1" fmla="*/ 171862 w 3258047"/>
                      <a:gd name="connsiteY1" fmla="*/ 0 h 3522119"/>
                      <a:gd name="connsiteX2" fmla="*/ 813013 w 3258047"/>
                      <a:gd name="connsiteY2" fmla="*/ 0 h 3522119"/>
                      <a:gd name="connsiteX3" fmla="*/ 1366734 w 3258047"/>
                      <a:gd name="connsiteY3" fmla="*/ 0 h 3522119"/>
                      <a:gd name="connsiteX4" fmla="*/ 1891313 w 3258047"/>
                      <a:gd name="connsiteY4" fmla="*/ 0 h 3522119"/>
                      <a:gd name="connsiteX5" fmla="*/ 2503320 w 3258047"/>
                      <a:gd name="connsiteY5" fmla="*/ 0 h 3522119"/>
                      <a:gd name="connsiteX6" fmla="*/ 3086185 w 3258047"/>
                      <a:gd name="connsiteY6" fmla="*/ 0 h 3522119"/>
                      <a:gd name="connsiteX7" fmla="*/ 3258047 w 3258047"/>
                      <a:gd name="connsiteY7" fmla="*/ 171862 h 3522119"/>
                      <a:gd name="connsiteX8" fmla="*/ 3258047 w 3258047"/>
                      <a:gd name="connsiteY8" fmla="*/ 701595 h 3522119"/>
                      <a:gd name="connsiteX9" fmla="*/ 3258047 w 3258047"/>
                      <a:gd name="connsiteY9" fmla="*/ 1135975 h 3522119"/>
                      <a:gd name="connsiteX10" fmla="*/ 3258047 w 3258047"/>
                      <a:gd name="connsiteY10" fmla="*/ 1665708 h 3522119"/>
                      <a:gd name="connsiteX11" fmla="*/ 3258047 w 3258047"/>
                      <a:gd name="connsiteY11" fmla="*/ 2195440 h 3522119"/>
                      <a:gd name="connsiteX12" fmla="*/ 3258047 w 3258047"/>
                      <a:gd name="connsiteY12" fmla="*/ 2693389 h 3522119"/>
                      <a:gd name="connsiteX13" fmla="*/ 3258047 w 3258047"/>
                      <a:gd name="connsiteY13" fmla="*/ 3350257 h 3522119"/>
                      <a:gd name="connsiteX14" fmla="*/ 3086185 w 3258047"/>
                      <a:gd name="connsiteY14" fmla="*/ 3522119 h 3522119"/>
                      <a:gd name="connsiteX15" fmla="*/ 2503320 w 3258047"/>
                      <a:gd name="connsiteY15" fmla="*/ 3522119 h 3522119"/>
                      <a:gd name="connsiteX16" fmla="*/ 1862169 w 3258047"/>
                      <a:gd name="connsiteY16" fmla="*/ 3522119 h 3522119"/>
                      <a:gd name="connsiteX17" fmla="*/ 1279305 w 3258047"/>
                      <a:gd name="connsiteY17" fmla="*/ 3522119 h 3522119"/>
                      <a:gd name="connsiteX18" fmla="*/ 783870 w 3258047"/>
                      <a:gd name="connsiteY18" fmla="*/ 3522119 h 3522119"/>
                      <a:gd name="connsiteX19" fmla="*/ 171862 w 3258047"/>
                      <a:gd name="connsiteY19" fmla="*/ 3522119 h 3522119"/>
                      <a:gd name="connsiteX20" fmla="*/ 0 w 3258047"/>
                      <a:gd name="connsiteY20" fmla="*/ 3350257 h 3522119"/>
                      <a:gd name="connsiteX21" fmla="*/ 0 w 3258047"/>
                      <a:gd name="connsiteY21" fmla="*/ 2852308 h 3522119"/>
                      <a:gd name="connsiteX22" fmla="*/ 0 w 3258047"/>
                      <a:gd name="connsiteY22" fmla="*/ 2322576 h 3522119"/>
                      <a:gd name="connsiteX23" fmla="*/ 0 w 3258047"/>
                      <a:gd name="connsiteY23" fmla="*/ 1888195 h 3522119"/>
                      <a:gd name="connsiteX24" fmla="*/ 0 w 3258047"/>
                      <a:gd name="connsiteY24" fmla="*/ 1453815 h 3522119"/>
                      <a:gd name="connsiteX25" fmla="*/ 0 w 3258047"/>
                      <a:gd name="connsiteY25" fmla="*/ 924082 h 3522119"/>
                      <a:gd name="connsiteX26" fmla="*/ 0 w 3258047"/>
                      <a:gd name="connsiteY26" fmla="*/ 171862 h 35221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3258047" h="3522119" extrusionOk="0">
                        <a:moveTo>
                          <a:pt x="0" y="171862"/>
                        </a:moveTo>
                        <a:cubicBezTo>
                          <a:pt x="-21920" y="63424"/>
                          <a:pt x="58061" y="7088"/>
                          <a:pt x="171862" y="0"/>
                        </a:cubicBezTo>
                        <a:cubicBezTo>
                          <a:pt x="313897" y="-70001"/>
                          <a:pt x="589586" y="65068"/>
                          <a:pt x="813013" y="0"/>
                        </a:cubicBezTo>
                        <a:cubicBezTo>
                          <a:pt x="1036440" y="-65068"/>
                          <a:pt x="1111034" y="37350"/>
                          <a:pt x="1366734" y="0"/>
                        </a:cubicBezTo>
                        <a:cubicBezTo>
                          <a:pt x="1622434" y="-37350"/>
                          <a:pt x="1774732" y="12487"/>
                          <a:pt x="1891313" y="0"/>
                        </a:cubicBezTo>
                        <a:cubicBezTo>
                          <a:pt x="2007894" y="-12487"/>
                          <a:pt x="2287164" y="1844"/>
                          <a:pt x="2503320" y="0"/>
                        </a:cubicBezTo>
                        <a:cubicBezTo>
                          <a:pt x="2719476" y="-1844"/>
                          <a:pt x="2835453" y="12105"/>
                          <a:pt x="3086185" y="0"/>
                        </a:cubicBezTo>
                        <a:cubicBezTo>
                          <a:pt x="3187985" y="-11201"/>
                          <a:pt x="3246314" y="87256"/>
                          <a:pt x="3258047" y="171862"/>
                        </a:cubicBezTo>
                        <a:cubicBezTo>
                          <a:pt x="3315002" y="336696"/>
                          <a:pt x="3206729" y="544680"/>
                          <a:pt x="3258047" y="701595"/>
                        </a:cubicBezTo>
                        <a:cubicBezTo>
                          <a:pt x="3309365" y="858510"/>
                          <a:pt x="3225890" y="983856"/>
                          <a:pt x="3258047" y="1135975"/>
                        </a:cubicBezTo>
                        <a:cubicBezTo>
                          <a:pt x="3290204" y="1288094"/>
                          <a:pt x="3228747" y="1415464"/>
                          <a:pt x="3258047" y="1665708"/>
                        </a:cubicBezTo>
                        <a:cubicBezTo>
                          <a:pt x="3287347" y="1915952"/>
                          <a:pt x="3242102" y="2079080"/>
                          <a:pt x="3258047" y="2195440"/>
                        </a:cubicBezTo>
                        <a:cubicBezTo>
                          <a:pt x="3273992" y="2311800"/>
                          <a:pt x="3255866" y="2565441"/>
                          <a:pt x="3258047" y="2693389"/>
                        </a:cubicBezTo>
                        <a:cubicBezTo>
                          <a:pt x="3260228" y="2821337"/>
                          <a:pt x="3195324" y="3100122"/>
                          <a:pt x="3258047" y="3350257"/>
                        </a:cubicBezTo>
                        <a:cubicBezTo>
                          <a:pt x="3263313" y="3438637"/>
                          <a:pt x="3157553" y="3513015"/>
                          <a:pt x="3086185" y="3522119"/>
                        </a:cubicBezTo>
                        <a:cubicBezTo>
                          <a:pt x="2877144" y="3551726"/>
                          <a:pt x="2738867" y="3497650"/>
                          <a:pt x="2503320" y="3522119"/>
                        </a:cubicBezTo>
                        <a:cubicBezTo>
                          <a:pt x="2267774" y="3546588"/>
                          <a:pt x="2152159" y="3516252"/>
                          <a:pt x="1862169" y="3522119"/>
                        </a:cubicBezTo>
                        <a:cubicBezTo>
                          <a:pt x="1572179" y="3527986"/>
                          <a:pt x="1512816" y="3487506"/>
                          <a:pt x="1279305" y="3522119"/>
                        </a:cubicBezTo>
                        <a:cubicBezTo>
                          <a:pt x="1045794" y="3556732"/>
                          <a:pt x="884535" y="3470681"/>
                          <a:pt x="783870" y="3522119"/>
                        </a:cubicBezTo>
                        <a:cubicBezTo>
                          <a:pt x="683205" y="3573557"/>
                          <a:pt x="460970" y="3498869"/>
                          <a:pt x="171862" y="3522119"/>
                        </a:cubicBezTo>
                        <a:cubicBezTo>
                          <a:pt x="82113" y="3519053"/>
                          <a:pt x="-12600" y="3465177"/>
                          <a:pt x="0" y="3350257"/>
                        </a:cubicBezTo>
                        <a:cubicBezTo>
                          <a:pt x="-6962" y="3217718"/>
                          <a:pt x="51374" y="2984137"/>
                          <a:pt x="0" y="2852308"/>
                        </a:cubicBezTo>
                        <a:cubicBezTo>
                          <a:pt x="-51374" y="2720479"/>
                          <a:pt x="63269" y="2499751"/>
                          <a:pt x="0" y="2322576"/>
                        </a:cubicBezTo>
                        <a:cubicBezTo>
                          <a:pt x="-63269" y="2145401"/>
                          <a:pt x="21091" y="2008157"/>
                          <a:pt x="0" y="1888195"/>
                        </a:cubicBezTo>
                        <a:cubicBezTo>
                          <a:pt x="-21091" y="1768233"/>
                          <a:pt x="37763" y="1616456"/>
                          <a:pt x="0" y="1453815"/>
                        </a:cubicBezTo>
                        <a:cubicBezTo>
                          <a:pt x="-37763" y="1291174"/>
                          <a:pt x="5573" y="1128318"/>
                          <a:pt x="0" y="924082"/>
                        </a:cubicBezTo>
                        <a:cubicBezTo>
                          <a:pt x="-5573" y="719846"/>
                          <a:pt x="46491" y="378164"/>
                          <a:pt x="0" y="17186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D0AA37B-1D9B-0DF7-BE78-0FE9044927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21160"/>
              </p:ext>
            </p:extLst>
          </p:nvPr>
        </p:nvGraphicFramePr>
        <p:xfrm>
          <a:off x="5604171" y="1711615"/>
          <a:ext cx="432117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2117">
                  <a:extLst>
                    <a:ext uri="{9D8B030D-6E8A-4147-A177-3AD203B41FA5}">
                      <a16:colId xmlns:a16="http://schemas.microsoft.com/office/drawing/2014/main" val="1704089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8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0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7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8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8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5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00162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76B2FB54-75A7-E687-7133-4D9C6BE998D5}"/>
              </a:ext>
            </a:extLst>
          </p:cNvPr>
          <p:cNvSpPr txBox="1"/>
          <p:nvPr/>
        </p:nvSpPr>
        <p:spPr>
          <a:xfrm>
            <a:off x="5497084" y="1208434"/>
            <a:ext cx="648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b="1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ind</a:t>
            </a:r>
            <a:endParaRPr lang="zh-CN" altLang="en-US" b="1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D07BAC9-A91A-2580-4EC7-8C96A3092759}"/>
              </a:ext>
            </a:extLst>
          </p:cNvPr>
          <p:cNvSpPr txBox="1"/>
          <p:nvPr/>
        </p:nvSpPr>
        <p:spPr>
          <a:xfrm>
            <a:off x="9765863" y="1208434"/>
            <a:ext cx="13016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b="1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Near_dist</a:t>
            </a:r>
            <a:endParaRPr kumimoji="1"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zh-CN" altLang="en-US" b="1" dirty="0"/>
          </a:p>
        </p:txBody>
      </p:sp>
      <p:graphicFrame>
        <p:nvGraphicFramePr>
          <p:cNvPr id="32" name="表格 31">
            <a:extLst>
              <a:ext uri="{FF2B5EF4-FFF2-40B4-BE49-F238E27FC236}">
                <a16:creationId xmlns:a16="http://schemas.microsoft.com/office/drawing/2014/main" id="{56A64E48-2B06-6A89-10CB-496EC96F3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331413"/>
              </p:ext>
            </p:extLst>
          </p:nvPr>
        </p:nvGraphicFramePr>
        <p:xfrm>
          <a:off x="10257016" y="1711615"/>
          <a:ext cx="581867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81867">
                  <a:extLst>
                    <a:ext uri="{9D8B030D-6E8A-4147-A177-3AD203B41FA5}">
                      <a16:colId xmlns:a16="http://schemas.microsoft.com/office/drawing/2014/main" val="1704089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dis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8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dis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0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dis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7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8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8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5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00162"/>
                  </a:ext>
                </a:extLst>
              </a:tr>
            </a:tbl>
          </a:graphicData>
        </a:graphic>
      </p:graphicFrame>
      <p:graphicFrame>
        <p:nvGraphicFramePr>
          <p:cNvPr id="35" name="表格 34">
            <a:extLst>
              <a:ext uri="{FF2B5EF4-FFF2-40B4-BE49-F238E27FC236}">
                <a16:creationId xmlns:a16="http://schemas.microsoft.com/office/drawing/2014/main" id="{19872678-1733-68EB-05BB-FA5ACA180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80838"/>
              </p:ext>
            </p:extLst>
          </p:nvPr>
        </p:nvGraphicFramePr>
        <p:xfrm>
          <a:off x="6527034" y="1703166"/>
          <a:ext cx="3103149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3307">
                  <a:extLst>
                    <a:ext uri="{9D8B030D-6E8A-4147-A177-3AD203B41FA5}">
                      <a16:colId xmlns:a16="http://schemas.microsoft.com/office/drawing/2014/main" val="1184760885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2235736572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2969864008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2820448556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1990141093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2318961440"/>
                    </a:ext>
                  </a:extLst>
                </a:gridCol>
                <a:gridCol w="443307">
                  <a:extLst>
                    <a:ext uri="{9D8B030D-6E8A-4147-A177-3AD203B41FA5}">
                      <a16:colId xmlns:a16="http://schemas.microsoft.com/office/drawing/2014/main" val="5256562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B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531471"/>
                  </a:ext>
                </a:extLst>
              </a:tr>
            </a:tbl>
          </a:graphicData>
        </a:graphic>
      </p:graphicFrame>
      <p:cxnSp>
        <p:nvCxnSpPr>
          <p:cNvPr id="36" name="肘形连接符 35">
            <a:extLst>
              <a:ext uri="{FF2B5EF4-FFF2-40B4-BE49-F238E27FC236}">
                <a16:creationId xmlns:a16="http://schemas.microsoft.com/office/drawing/2014/main" id="{8EF106AA-8F73-8C17-E8B7-375E1220AD53}"/>
              </a:ext>
            </a:extLst>
          </p:cNvPr>
          <p:cNvCxnSpPr>
            <a:cxnSpLocks/>
          </p:cNvCxnSpPr>
          <p:nvPr/>
        </p:nvCxnSpPr>
        <p:spPr>
          <a:xfrm rot="5400000">
            <a:off x="5920045" y="2190250"/>
            <a:ext cx="933885" cy="701398"/>
          </a:xfrm>
          <a:prstGeom prst="bentConnector3">
            <a:avLst>
              <a:gd name="adj1" fmla="val 100245"/>
            </a:avLst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表格 71">
            <a:extLst>
              <a:ext uri="{FF2B5EF4-FFF2-40B4-BE49-F238E27FC236}">
                <a16:creationId xmlns:a16="http://schemas.microsoft.com/office/drawing/2014/main" id="{830DFF65-4940-7E35-00EB-3BBAEA72D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56156"/>
              </p:ext>
            </p:extLst>
          </p:nvPr>
        </p:nvGraphicFramePr>
        <p:xfrm>
          <a:off x="1300335" y="4903720"/>
          <a:ext cx="9793476" cy="1636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380">
                  <a:extLst>
                    <a:ext uri="{9D8B030D-6E8A-4147-A177-3AD203B41FA5}">
                      <a16:colId xmlns:a16="http://schemas.microsoft.com/office/drawing/2014/main" val="2232505940"/>
                    </a:ext>
                  </a:extLst>
                </a:gridCol>
                <a:gridCol w="3241853">
                  <a:extLst>
                    <a:ext uri="{9D8B030D-6E8A-4147-A177-3AD203B41FA5}">
                      <a16:colId xmlns:a16="http://schemas.microsoft.com/office/drawing/2014/main" val="2189223578"/>
                    </a:ext>
                  </a:extLst>
                </a:gridCol>
                <a:gridCol w="5162243">
                  <a:extLst>
                    <a:ext uri="{9D8B030D-6E8A-4147-A177-3AD203B41FA5}">
                      <a16:colId xmlns:a16="http://schemas.microsoft.com/office/drawing/2014/main" val="1896621372"/>
                    </a:ext>
                  </a:extLst>
                </a:gridCol>
              </a:tblGrid>
              <a:tr h="21016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/>
                        <a:t>当前点状态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/>
                        <a:t>近邻状态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/>
                        <a:t>Near_dist</a:t>
                      </a:r>
                      <a:r>
                        <a:rPr lang="zh-CN" altLang="en-US" sz="1400" b="1" dirty="0"/>
                        <a:t>取值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870715"/>
                  </a:ext>
                </a:extLst>
              </a:tr>
              <a:tr h="210162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0(</a:t>
                      </a:r>
                      <a:r>
                        <a:rPr lang="zh-CN" altLang="en-US" sz="1400" b="1" dirty="0"/>
                        <a:t>边界</a:t>
                      </a:r>
                      <a:r>
                        <a:rPr lang="en-US" altLang="zh-CN" sz="1400" b="1" dirty="0"/>
                        <a:t>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/>
                        <a:t>找到近邻中最近的内点</a:t>
                      </a:r>
                      <a:r>
                        <a:rPr lang="en-US" altLang="zh-CN" sz="1400" b="1" dirty="0"/>
                        <a:t>(</a:t>
                      </a:r>
                      <a:r>
                        <a:rPr lang="en-US" altLang="zh-CN" sz="1400" b="1" dirty="0" err="1"/>
                        <a:t>ind</a:t>
                      </a:r>
                      <a:r>
                        <a:rPr lang="en-US" altLang="zh-CN" sz="1400" b="1" dirty="0"/>
                        <a:t>=1)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/>
                        <a:t>near_dist</a:t>
                      </a:r>
                      <a:r>
                        <a:rPr lang="en-US" altLang="zh-CN" sz="1400" b="1" dirty="0"/>
                        <a:t>=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</a:rPr>
                        <a:t>该点</a:t>
                      </a:r>
                      <a:r>
                        <a:rPr lang="en-US" altLang="zh-CN" sz="1400" b="1" dirty="0">
                          <a:solidFill>
                            <a:srgbClr val="C00000"/>
                          </a:solidFill>
                        </a:rPr>
                        <a:t>id</a:t>
                      </a:r>
                      <a:endParaRPr lang="zh-CN" alt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813643"/>
                  </a:ext>
                </a:extLst>
              </a:tr>
              <a:tr h="35947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K</a:t>
                      </a:r>
                      <a:r>
                        <a:rPr lang="zh-CN" altLang="en-US" sz="1400" b="1" dirty="0"/>
                        <a:t>近邻中无内点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/>
                        <a:t>遍历与所有样本点间距离，</a:t>
                      </a:r>
                      <a:r>
                        <a:rPr lang="en-US" altLang="zh-CN" sz="1400" b="1" dirty="0" err="1"/>
                        <a:t>near_dist</a:t>
                      </a:r>
                      <a:r>
                        <a:rPr lang="en-US" altLang="zh-CN" sz="1400" b="1" dirty="0"/>
                        <a:t>=</a:t>
                      </a:r>
                      <a:r>
                        <a:rPr lang="zh-CN" altLang="en-US" sz="1400" b="1" dirty="0"/>
                        <a:t>最小距离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</a:rPr>
                        <a:t>点</a:t>
                      </a:r>
                      <a:r>
                        <a:rPr lang="en-US" altLang="zh-CN" sz="1400" b="1" dirty="0">
                          <a:solidFill>
                            <a:srgbClr val="C00000"/>
                          </a:solidFill>
                        </a:rPr>
                        <a:t>id</a:t>
                      </a:r>
                      <a:endParaRPr lang="zh-CN" alt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25415"/>
                  </a:ext>
                </a:extLst>
              </a:tr>
              <a:tr h="36274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1(</a:t>
                      </a:r>
                      <a:r>
                        <a:rPr lang="zh-CN" altLang="en-US" sz="1400" b="1" dirty="0"/>
                        <a:t>内点</a:t>
                      </a:r>
                      <a:r>
                        <a:rPr lang="en-US" altLang="zh-CN" sz="1400" b="1" dirty="0"/>
                        <a:t>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/>
                        <a:t>找到近邻中最近的边界点</a:t>
                      </a:r>
                      <a:r>
                        <a:rPr lang="en-US" altLang="zh-CN" sz="1400" b="1" dirty="0"/>
                        <a:t>(</a:t>
                      </a:r>
                      <a:r>
                        <a:rPr lang="en-US" altLang="zh-CN" sz="1400" b="1" dirty="0" err="1"/>
                        <a:t>ind</a:t>
                      </a:r>
                      <a:r>
                        <a:rPr lang="en-US" altLang="zh-CN" sz="1400" b="1" dirty="0"/>
                        <a:t>=0)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/>
                        <a:t>near_dist</a:t>
                      </a:r>
                      <a:r>
                        <a:rPr lang="en-US" altLang="zh-CN" sz="1400" b="1" dirty="0"/>
                        <a:t>=</a:t>
                      </a:r>
                      <a:r>
                        <a:rPr lang="zh-CN" altLang="en-US" sz="1400" b="1" dirty="0"/>
                        <a:t>与该点之间的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</a:rPr>
                        <a:t>距离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649435"/>
                  </a:ext>
                </a:extLst>
              </a:tr>
              <a:tr h="2101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K</a:t>
                      </a:r>
                      <a:r>
                        <a:rPr lang="zh-CN" altLang="en-US" sz="1400" b="1" dirty="0"/>
                        <a:t>近邻中无边界点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/>
                        <a:t>遍历与所有样本点间距离，</a:t>
                      </a:r>
                      <a:r>
                        <a:rPr lang="en-US" altLang="zh-CN" sz="1400" b="1" dirty="0" err="1"/>
                        <a:t>near_dist</a:t>
                      </a:r>
                      <a:r>
                        <a:rPr lang="en-US" altLang="zh-CN" sz="1400" b="1" dirty="0"/>
                        <a:t>=</a:t>
                      </a:r>
                      <a:r>
                        <a:rPr lang="zh-CN" altLang="en-US" sz="1400" b="1" dirty="0"/>
                        <a:t>最小的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</a:rPr>
                        <a:t>距离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991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72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线连接符 9">
            <a:extLst>
              <a:ext uri="{FF2B5EF4-FFF2-40B4-BE49-F238E27FC236}">
                <a16:creationId xmlns:a16="http://schemas.microsoft.com/office/drawing/2014/main" id="{4837BEA6-6534-33C8-447B-F03F6D38E085}"/>
              </a:ext>
            </a:extLst>
          </p:cNvPr>
          <p:cNvCxnSpPr>
            <a:cxnSpLocks/>
          </p:cNvCxnSpPr>
          <p:nvPr/>
        </p:nvCxnSpPr>
        <p:spPr>
          <a:xfrm>
            <a:off x="501370" y="819807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BBB56C26-D6E3-EEEF-B0BD-A86CB03176A7}"/>
              </a:ext>
            </a:extLst>
          </p:cNvPr>
          <p:cNvSpPr txBox="1"/>
          <p:nvPr/>
        </p:nvSpPr>
        <p:spPr>
          <a:xfrm>
            <a:off x="9094575" y="163842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11.21-ZJX</a:t>
            </a:r>
            <a:endParaRPr kumimoji="1" lang="zh-CN" altLang="en-US" sz="3600" b="1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16893D1-F064-3A8E-E981-DDEAFA79648E}"/>
              </a:ext>
            </a:extLst>
          </p:cNvPr>
          <p:cNvSpPr txBox="1"/>
          <p:nvPr/>
        </p:nvSpPr>
        <p:spPr>
          <a:xfrm>
            <a:off x="501370" y="225398"/>
            <a:ext cx="921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/>
              <a:t>CDC</a:t>
            </a:r>
            <a:r>
              <a:rPr kumimoji="1" lang="zh-CN" altLang="en-US" sz="2800" b="1" dirty="0"/>
              <a:t>：</a:t>
            </a:r>
            <a:r>
              <a:rPr kumimoji="1" lang="en-US" altLang="zh-CN" sz="2800" b="1" dirty="0"/>
              <a:t>Clustering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with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Direction</a:t>
            </a:r>
            <a:r>
              <a:rPr kumimoji="1" lang="zh-CN" altLang="en-US" sz="2800" b="1" dirty="0"/>
              <a:t> </a:t>
            </a:r>
            <a:r>
              <a:rPr kumimoji="1" lang="en-US" altLang="zh-CN" sz="2800" b="1" dirty="0"/>
              <a:t>Centrality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D0AA37B-1D9B-0DF7-BE78-0FE9044927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882669"/>
              </p:ext>
            </p:extLst>
          </p:nvPr>
        </p:nvGraphicFramePr>
        <p:xfrm>
          <a:off x="1855892" y="1422853"/>
          <a:ext cx="432117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2117">
                  <a:extLst>
                    <a:ext uri="{9D8B030D-6E8A-4147-A177-3AD203B41FA5}">
                      <a16:colId xmlns:a16="http://schemas.microsoft.com/office/drawing/2014/main" val="1704089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8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0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7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8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8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5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00162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76B2FB54-75A7-E687-7133-4D9C6BE998D5}"/>
              </a:ext>
            </a:extLst>
          </p:cNvPr>
          <p:cNvSpPr txBox="1"/>
          <p:nvPr/>
        </p:nvSpPr>
        <p:spPr>
          <a:xfrm>
            <a:off x="1748805" y="919672"/>
            <a:ext cx="648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b="1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ind</a:t>
            </a:r>
            <a:endParaRPr lang="zh-CN" altLang="en-US" b="1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D07BAC9-A91A-2580-4EC7-8C96A3092759}"/>
              </a:ext>
            </a:extLst>
          </p:cNvPr>
          <p:cNvSpPr txBox="1"/>
          <p:nvPr/>
        </p:nvSpPr>
        <p:spPr>
          <a:xfrm>
            <a:off x="2574043" y="919672"/>
            <a:ext cx="13016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b="1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Near_dist</a:t>
            </a:r>
            <a:endParaRPr kumimoji="1"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zh-CN" altLang="en-US" b="1" dirty="0"/>
          </a:p>
        </p:txBody>
      </p:sp>
      <p:graphicFrame>
        <p:nvGraphicFramePr>
          <p:cNvPr id="32" name="表格 31">
            <a:extLst>
              <a:ext uri="{FF2B5EF4-FFF2-40B4-BE49-F238E27FC236}">
                <a16:creationId xmlns:a16="http://schemas.microsoft.com/office/drawing/2014/main" id="{56A64E48-2B06-6A89-10CB-496EC96F3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793514"/>
              </p:ext>
            </p:extLst>
          </p:nvPr>
        </p:nvGraphicFramePr>
        <p:xfrm>
          <a:off x="3065196" y="1422853"/>
          <a:ext cx="81045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10450">
                  <a:extLst>
                    <a:ext uri="{9D8B030D-6E8A-4147-A177-3AD203B41FA5}">
                      <a16:colId xmlns:a16="http://schemas.microsoft.com/office/drawing/2014/main" val="1704089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err="1">
                          <a:solidFill>
                            <a:schemeClr val="tx1"/>
                          </a:solidFill>
                        </a:rPr>
                        <a:t>disA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8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err="1">
                          <a:solidFill>
                            <a:schemeClr val="tx1"/>
                          </a:solidFill>
                        </a:rPr>
                        <a:t>disB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0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dis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7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8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8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5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00162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45B38C81-E33A-47D2-D6B3-17F888D4104B}"/>
              </a:ext>
            </a:extLst>
          </p:cNvPr>
          <p:cNvSpPr txBox="1"/>
          <p:nvPr/>
        </p:nvSpPr>
        <p:spPr>
          <a:xfrm>
            <a:off x="588658" y="1446667"/>
            <a:ext cx="956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内部点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E3D18DA-1936-AE06-8537-41EA8FEC9562}"/>
              </a:ext>
            </a:extLst>
          </p:cNvPr>
          <p:cNvSpPr txBox="1"/>
          <p:nvPr/>
        </p:nvSpPr>
        <p:spPr>
          <a:xfrm>
            <a:off x="624746" y="2919473"/>
            <a:ext cx="956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边界点</a:t>
            </a:r>
            <a:endParaRPr lang="zh-CN" altLang="en-US" dirty="0"/>
          </a:p>
        </p:txBody>
      </p:sp>
      <p:cxnSp>
        <p:nvCxnSpPr>
          <p:cNvPr id="14" name="直线箭头连接符 13">
            <a:extLst>
              <a:ext uri="{FF2B5EF4-FFF2-40B4-BE49-F238E27FC236}">
                <a16:creationId xmlns:a16="http://schemas.microsoft.com/office/drawing/2014/main" id="{DBAEB03E-8EEF-BCBE-721D-C96FD76AA869}"/>
              </a:ext>
            </a:extLst>
          </p:cNvPr>
          <p:cNvCxnSpPr>
            <a:cxnSpLocks/>
          </p:cNvCxnSpPr>
          <p:nvPr/>
        </p:nvCxnSpPr>
        <p:spPr>
          <a:xfrm>
            <a:off x="1433653" y="3104139"/>
            <a:ext cx="437791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箭头连接符 16">
            <a:extLst>
              <a:ext uri="{FF2B5EF4-FFF2-40B4-BE49-F238E27FC236}">
                <a16:creationId xmlns:a16="http://schemas.microsoft.com/office/drawing/2014/main" id="{46DE0039-5ABD-F83B-6106-7B8EE52180CB}"/>
              </a:ext>
            </a:extLst>
          </p:cNvPr>
          <p:cNvCxnSpPr>
            <a:cxnSpLocks/>
          </p:cNvCxnSpPr>
          <p:nvPr/>
        </p:nvCxnSpPr>
        <p:spPr>
          <a:xfrm>
            <a:off x="1405575" y="1620244"/>
            <a:ext cx="437791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5C505346-E130-8782-A75C-34BB8425C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283759"/>
              </p:ext>
            </p:extLst>
          </p:nvPr>
        </p:nvGraphicFramePr>
        <p:xfrm>
          <a:off x="9094575" y="1454639"/>
          <a:ext cx="151766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7660">
                  <a:extLst>
                    <a:ext uri="{9D8B030D-6E8A-4147-A177-3AD203B41FA5}">
                      <a16:colId xmlns:a16="http://schemas.microsoft.com/office/drawing/2014/main" val="1704089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8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err="1">
                          <a:solidFill>
                            <a:schemeClr val="tx1"/>
                          </a:solidFill>
                        </a:rPr>
                        <a:t>Clustser</a:t>
                      </a:r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[id]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0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7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err="1">
                          <a:solidFill>
                            <a:schemeClr val="tx1"/>
                          </a:solidFill>
                        </a:rPr>
                        <a:t>Clustser</a:t>
                      </a:r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[id]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8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err="1">
                          <a:solidFill>
                            <a:schemeClr val="tx1"/>
                          </a:solidFill>
                        </a:rPr>
                        <a:t>Clustser</a:t>
                      </a:r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[id]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8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5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00162"/>
                  </a:ext>
                </a:extLst>
              </a:tr>
            </a:tbl>
          </a:graphicData>
        </a:graphic>
      </p:graphicFrame>
      <p:sp>
        <p:nvSpPr>
          <p:cNvPr id="19" name="文本框 18">
            <a:extLst>
              <a:ext uri="{FF2B5EF4-FFF2-40B4-BE49-F238E27FC236}">
                <a16:creationId xmlns:a16="http://schemas.microsoft.com/office/drawing/2014/main" id="{AAFAA754-71F3-CF49-013F-2B4CA319583A}"/>
              </a:ext>
            </a:extLst>
          </p:cNvPr>
          <p:cNvSpPr txBox="1"/>
          <p:nvPr/>
        </p:nvSpPr>
        <p:spPr>
          <a:xfrm>
            <a:off x="9261849" y="919672"/>
            <a:ext cx="11831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Cluster</a:t>
            </a:r>
            <a:endParaRPr lang="zh-CN" altLang="en-US" b="1" dirty="0"/>
          </a:p>
        </p:txBody>
      </p:sp>
      <p:cxnSp>
        <p:nvCxnSpPr>
          <p:cNvPr id="24" name="直线箭头连接符 23">
            <a:extLst>
              <a:ext uri="{FF2B5EF4-FFF2-40B4-BE49-F238E27FC236}">
                <a16:creationId xmlns:a16="http://schemas.microsoft.com/office/drawing/2014/main" id="{95C1918F-524F-1B79-0FAD-BA01812C6C7F}"/>
              </a:ext>
            </a:extLst>
          </p:cNvPr>
          <p:cNvCxnSpPr>
            <a:cxnSpLocks/>
          </p:cNvCxnSpPr>
          <p:nvPr/>
        </p:nvCxnSpPr>
        <p:spPr>
          <a:xfrm>
            <a:off x="3875646" y="3104139"/>
            <a:ext cx="437791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4BB85B67-BCDD-668B-84BE-55033AB665C9}"/>
              </a:ext>
            </a:extLst>
          </p:cNvPr>
          <p:cNvSpPr txBox="1"/>
          <p:nvPr/>
        </p:nvSpPr>
        <p:spPr>
          <a:xfrm>
            <a:off x="4207840" y="2930027"/>
            <a:ext cx="25329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和对应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id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合并为一类</a:t>
            </a:r>
            <a:endParaRPr lang="zh-CN" altLang="en-US" dirty="0"/>
          </a:p>
        </p:txBody>
      </p:sp>
      <p:cxnSp>
        <p:nvCxnSpPr>
          <p:cNvPr id="26" name="直线箭头连接符 25">
            <a:extLst>
              <a:ext uri="{FF2B5EF4-FFF2-40B4-BE49-F238E27FC236}">
                <a16:creationId xmlns:a16="http://schemas.microsoft.com/office/drawing/2014/main" id="{C077AF15-A4F1-204A-4EE6-EAE470CF385C}"/>
              </a:ext>
            </a:extLst>
          </p:cNvPr>
          <p:cNvCxnSpPr>
            <a:cxnSpLocks/>
          </p:cNvCxnSpPr>
          <p:nvPr/>
        </p:nvCxnSpPr>
        <p:spPr>
          <a:xfrm>
            <a:off x="3875646" y="1620244"/>
            <a:ext cx="437791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905DF3B5-CC3A-9011-E19F-C41463C7C3BB}"/>
              </a:ext>
            </a:extLst>
          </p:cNvPr>
          <p:cNvSpPr txBox="1"/>
          <p:nvPr/>
        </p:nvSpPr>
        <p:spPr>
          <a:xfrm>
            <a:off x="4184017" y="1435578"/>
            <a:ext cx="33497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遍历所有其他内点的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Cluster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D5B71221-A5E6-85FD-89D0-86CBE96B8E48}"/>
              </a:ext>
            </a:extLst>
          </p:cNvPr>
          <p:cNvSpPr txBox="1"/>
          <p:nvPr/>
        </p:nvSpPr>
        <p:spPr>
          <a:xfrm>
            <a:off x="2344270" y="1403632"/>
            <a:ext cx="606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X[0]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0A47764B-1788-8435-E781-02CB9FAE35E9}"/>
              </a:ext>
            </a:extLst>
          </p:cNvPr>
          <p:cNvSpPr txBox="1"/>
          <p:nvPr/>
        </p:nvSpPr>
        <p:spPr>
          <a:xfrm>
            <a:off x="2344270" y="1781073"/>
            <a:ext cx="606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X[1]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4D6A571-EF79-5D81-EB58-3673F93E8DF6}"/>
              </a:ext>
            </a:extLst>
          </p:cNvPr>
          <p:cNvSpPr txBox="1"/>
          <p:nvPr/>
        </p:nvSpPr>
        <p:spPr>
          <a:xfrm>
            <a:off x="2344270" y="2151347"/>
            <a:ext cx="606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X[2]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44FE6B64-02B7-BBBD-CA98-75D515AA2799}"/>
              </a:ext>
            </a:extLst>
          </p:cNvPr>
          <p:cNvSpPr txBox="1"/>
          <p:nvPr/>
        </p:nvSpPr>
        <p:spPr>
          <a:xfrm>
            <a:off x="2352286" y="2498950"/>
            <a:ext cx="606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X[3]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5C31F2A-F1E7-9DD4-EFED-98A36E8EEA3E}"/>
              </a:ext>
            </a:extLst>
          </p:cNvPr>
          <p:cNvSpPr txBox="1"/>
          <p:nvPr/>
        </p:nvSpPr>
        <p:spPr>
          <a:xfrm>
            <a:off x="2352286" y="2869224"/>
            <a:ext cx="606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X[4]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2E135260-4D70-73BE-11CA-29023FD06B14}"/>
              </a:ext>
            </a:extLst>
          </p:cNvPr>
          <p:cNvSpPr txBox="1"/>
          <p:nvPr/>
        </p:nvSpPr>
        <p:spPr>
          <a:xfrm>
            <a:off x="2499617" y="3388716"/>
            <a:ext cx="342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/>
                </a:solidFill>
              </a:rPr>
              <a:t>…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1F4E734B-942B-6BB4-DA08-2ECD8961023D}"/>
                  </a:ext>
                </a:extLst>
              </p:cNvPr>
              <p:cNvSpPr txBox="1"/>
              <p:nvPr/>
            </p:nvSpPr>
            <p:spPr>
              <a:xfrm>
                <a:off x="4313437" y="1961117"/>
                <a:ext cx="456285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𝑑𝑖𝑠𝐴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𝑑𝑖𝑠𝐵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r>
                  <a:rPr kumimoji="1" lang="zh-CN" altLang="en-US" dirty="0"/>
                  <a:t>  归为一类</a:t>
                </a:r>
                <a:endParaRPr kumimoji="1" lang="en-US" altLang="zh-CN" dirty="0"/>
              </a:p>
              <a:p>
                <a14:m>
                  <m:oMath xmlns:m="http://schemas.openxmlformats.org/officeDocument/2006/math"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𝑑𝑖𝑠𝐴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𝑑𝑖𝑠𝐵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r>
                  <a:rPr kumimoji="1" lang="zh-CN" altLang="en-US" dirty="0"/>
                  <a:t>  新建一类</a:t>
                </a:r>
              </a:p>
            </p:txBody>
          </p:sp>
        </mc:Choice>
        <mc:Fallback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1F4E734B-942B-6BB4-DA08-2ECD89610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437" y="1961117"/>
                <a:ext cx="4562852" cy="646331"/>
              </a:xfrm>
              <a:prstGeom prst="rect">
                <a:avLst/>
              </a:prstGeom>
              <a:blipFill>
                <a:blip r:embed="rId2"/>
                <a:stretch>
                  <a:fillRect t="-3846" r="-278" b="-134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文本框 43">
            <a:extLst>
              <a:ext uri="{FF2B5EF4-FFF2-40B4-BE49-F238E27FC236}">
                <a16:creationId xmlns:a16="http://schemas.microsoft.com/office/drawing/2014/main" id="{B1F03686-8F17-4751-AB6D-CFFF34568DD6}"/>
              </a:ext>
            </a:extLst>
          </p:cNvPr>
          <p:cNvSpPr txBox="1"/>
          <p:nvPr/>
        </p:nvSpPr>
        <p:spPr>
          <a:xfrm>
            <a:off x="1022709" y="4350339"/>
            <a:ext cx="10146582" cy="505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无法指定</a:t>
            </a:r>
            <a:r>
              <a:rPr kumimoji="1" lang="en-US" altLang="zh-CN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Cluster</a:t>
            </a:r>
            <a:r>
              <a:rPr kumimoji="1" lang="zh-CN" altLang="en-US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数量，但可以反复进行多轮</a:t>
            </a:r>
            <a:r>
              <a:rPr kumimoji="1" lang="en-US" altLang="zh-CN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CDC</a:t>
            </a:r>
            <a:r>
              <a:rPr kumimoji="1" lang="zh-CN" altLang="en-US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，调整</a:t>
            </a:r>
            <a:r>
              <a:rPr kumimoji="1" lang="en-US" altLang="zh-CN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threshold</a:t>
            </a:r>
            <a:r>
              <a:rPr kumimoji="1" lang="zh-CN" altLang="en-US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和</a:t>
            </a:r>
            <a:r>
              <a:rPr kumimoji="1" lang="en-US" altLang="zh-CN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K</a:t>
            </a:r>
            <a:r>
              <a:rPr kumimoji="1" lang="zh-CN" altLang="en-US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来细化</a:t>
            </a:r>
            <a:r>
              <a:rPr kumimoji="1" lang="en-US" altLang="zh-CN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Cluster</a:t>
            </a:r>
            <a:r>
              <a:rPr kumimoji="1" lang="zh-CN" altLang="en-US" sz="2000" dirty="0">
                <a:highlight>
                  <a:srgbClr val="E1BACC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分类</a:t>
            </a:r>
            <a:endParaRPr lang="zh-CN" altLang="en-US" sz="2000" dirty="0">
              <a:highlight>
                <a:srgbClr val="E1BACC"/>
              </a:highlight>
            </a:endParaRPr>
          </a:p>
        </p:txBody>
      </p:sp>
      <p:sp>
        <p:nvSpPr>
          <p:cNvPr id="45" name="圆角矩形 44">
            <a:extLst>
              <a:ext uri="{FF2B5EF4-FFF2-40B4-BE49-F238E27FC236}">
                <a16:creationId xmlns:a16="http://schemas.microsoft.com/office/drawing/2014/main" id="{9C24140B-850C-EC5C-F11C-184D52993528}"/>
              </a:ext>
            </a:extLst>
          </p:cNvPr>
          <p:cNvSpPr/>
          <p:nvPr/>
        </p:nvSpPr>
        <p:spPr>
          <a:xfrm>
            <a:off x="673090" y="4980645"/>
            <a:ext cx="10371625" cy="1751399"/>
          </a:xfrm>
          <a:prstGeom prst="roundRect">
            <a:avLst>
              <a:gd name="adj" fmla="val 37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80889A92-9C79-F7FF-B647-316C2AB60779}"/>
              </a:ext>
            </a:extLst>
          </p:cNvPr>
          <p:cNvSpPr txBox="1"/>
          <p:nvPr/>
        </p:nvSpPr>
        <p:spPr>
          <a:xfrm>
            <a:off x="931970" y="4938251"/>
            <a:ext cx="9853863" cy="1791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Plan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1.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考虑借鉴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CDC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中「内部点」「边界点」的聚类思路，优化</a:t>
            </a:r>
            <a:r>
              <a:rPr kumimoji="1" lang="en-US" altLang="zh-CN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ReID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聚类过程的可能性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2.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调研同类聚类任务的优化版本效果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3.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尝试将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CDC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应用在不同场景测试其相对于</a:t>
            </a:r>
            <a:r>
              <a:rPr kumimoji="1" lang="en-US" altLang="zh-CN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Kmeans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等算法的优越性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4.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继续浏览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Compression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及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AI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方向文章，寻找可行路线</a:t>
            </a:r>
          </a:p>
        </p:txBody>
      </p:sp>
    </p:spTree>
    <p:extLst>
      <p:ext uri="{BB962C8B-B14F-4D97-AF65-F5344CB8AC3E}">
        <p14:creationId xmlns:p14="http://schemas.microsoft.com/office/powerpoint/2010/main" val="337831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581</Words>
  <Application>Microsoft Macintosh PowerPoint</Application>
  <PresentationFormat>宽屏</PresentationFormat>
  <Paragraphs>184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等线 Light</vt:lpstr>
      <vt:lpstr>Microsoft YaHei</vt:lpstr>
      <vt:lpstr>Arial</vt:lpstr>
      <vt:lpstr>Cambria Math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张金潇</dc:creator>
  <cp:lastModifiedBy>张金潇</cp:lastModifiedBy>
  <cp:revision>2</cp:revision>
  <dcterms:created xsi:type="dcterms:W3CDTF">2022-11-20T14:23:55Z</dcterms:created>
  <dcterms:modified xsi:type="dcterms:W3CDTF">2022-11-20T19:17:01Z</dcterms:modified>
</cp:coreProperties>
</file>