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7" r:id="rId1"/>
    <p:sldMasterId id="2147483925" r:id="rId2"/>
  </p:sldMasterIdLst>
  <p:notesMasterIdLst>
    <p:notesMasterId r:id="rId7"/>
  </p:notesMasterIdLst>
  <p:handoutMasterIdLst>
    <p:handoutMasterId r:id="rId8"/>
  </p:handoutMasterIdLst>
  <p:sldIdLst>
    <p:sldId id="642" r:id="rId3"/>
    <p:sldId id="761" r:id="rId4"/>
    <p:sldId id="762" r:id="rId5"/>
    <p:sldId id="671" r:id="rId6"/>
  </p:sldIdLst>
  <p:sldSz cx="9144000" cy="6858000" type="screen4x3"/>
  <p:notesSz cx="6858000" cy="9144000"/>
  <p:defaultTextStyle>
    <a:defPPr>
      <a:defRPr lang="zh-CN"/>
    </a:defPPr>
    <a:lvl1pPr marL="0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1pPr>
    <a:lvl2pPr marL="348781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2pPr>
    <a:lvl3pPr marL="697562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3pPr>
    <a:lvl4pPr marL="1046342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4pPr>
    <a:lvl5pPr marL="1395123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5pPr>
    <a:lvl6pPr marL="1743903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6pPr>
    <a:lvl7pPr marL="2092684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7pPr>
    <a:lvl8pPr marL="2441465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8pPr>
    <a:lvl9pPr marL="2790245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 Conghui" initials="HC" lastIdx="1" clrIdx="0"/>
  <p:cmAuthor id="2" name="He Conghui" initials="HC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00"/>
    <a:srgbClr val="00FF00"/>
    <a:srgbClr val="7A64A2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35" autoAdjust="0"/>
    <p:restoredTop sz="94284" autoAdjust="0"/>
  </p:normalViewPr>
  <p:slideViewPr>
    <p:cSldViewPr snapToGrid="0" snapToObjects="1">
      <p:cViewPr>
        <p:scale>
          <a:sx n="110" d="100"/>
          <a:sy n="110" d="100"/>
        </p:scale>
        <p:origin x="984" y="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35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31D8F74-DE44-4974-90C6-A50D6E452D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DF36F-1419-4111-9BD3-C7CEBE2603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F3BF5-B38F-40FE-81A5-5FF8411A56F4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BD2866-7056-4067-9A2A-5B48D16740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44CBC8-29DE-4E2A-B666-0D2BF84AB1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74DE5-C371-41E8-8D3F-231F0E7A73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87774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20D96-69B1-4163-8A2D-2EEE121CE1E4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616AA-94C5-42A2-BE49-EE4A3E05C8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4033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616AA-94C5-42A2-BE49-EE4A3E05C85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022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616AA-94C5-42A2-BE49-EE4A3E05C85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9308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616AA-94C5-42A2-BE49-EE4A3E05C85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0748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616AA-94C5-42A2-BE49-EE4A3E05C85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293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灯片编号占位符 5"/>
          <p:cNvSpPr txBox="1">
            <a:spLocks/>
          </p:cNvSpPr>
          <p:nvPr userDrawn="1"/>
        </p:nvSpPr>
        <p:spPr>
          <a:xfrm>
            <a:off x="6156176" y="6386191"/>
            <a:ext cx="2133600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675" smtClean="0"/>
              <a:pPr/>
              <a:t>‹#›</a:t>
            </a:fld>
            <a:endParaRPr lang="zh-CN" altLang="en-US" sz="675" dirty="0"/>
          </a:p>
        </p:txBody>
      </p:sp>
      <p:sp>
        <p:nvSpPr>
          <p:cNvPr id="13" name="等腰三角形 10"/>
          <p:cNvSpPr/>
          <p:nvPr userDrawn="1"/>
        </p:nvSpPr>
        <p:spPr>
          <a:xfrm>
            <a:off x="4710546" y="6296686"/>
            <a:ext cx="382332" cy="561314"/>
          </a:xfrm>
          <a:prstGeom prst="triangle">
            <a:avLst>
              <a:gd name="adj" fmla="val 0"/>
            </a:avLst>
          </a:prstGeom>
          <a:solidFill>
            <a:srgbClr val="7A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773"/>
          </a:p>
        </p:txBody>
      </p:sp>
      <p:sp>
        <p:nvSpPr>
          <p:cNvPr id="15" name="矩形 13"/>
          <p:cNvSpPr/>
          <p:nvPr userDrawn="1"/>
        </p:nvSpPr>
        <p:spPr>
          <a:xfrm>
            <a:off x="0" y="6296686"/>
            <a:ext cx="4710546" cy="561314"/>
          </a:xfrm>
          <a:prstGeom prst="rect">
            <a:avLst/>
          </a:prstGeom>
          <a:solidFill>
            <a:srgbClr val="7A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73"/>
          </a:p>
        </p:txBody>
      </p:sp>
      <p:cxnSp>
        <p:nvCxnSpPr>
          <p:cNvPr id="17" name="直接连接符 21"/>
          <p:cNvCxnSpPr/>
          <p:nvPr userDrawn="1"/>
        </p:nvCxnSpPr>
        <p:spPr>
          <a:xfrm>
            <a:off x="4" y="6267548"/>
            <a:ext cx="4729165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23"/>
          <p:cNvCxnSpPr/>
          <p:nvPr userDrawn="1"/>
        </p:nvCxnSpPr>
        <p:spPr>
          <a:xfrm>
            <a:off x="4723912" y="6262293"/>
            <a:ext cx="374210" cy="54582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标题 1"/>
          <p:cNvSpPr>
            <a:spLocks noGrp="1"/>
          </p:cNvSpPr>
          <p:nvPr>
            <p:ph type="title"/>
          </p:nvPr>
        </p:nvSpPr>
        <p:spPr>
          <a:xfrm>
            <a:off x="50803" y="116632"/>
            <a:ext cx="9042403" cy="648072"/>
          </a:xfrm>
          <a:effectLst>
            <a:outerShdw blurRad="50800" dist="38100" dir="2700000" sx="17000" sy="17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2250" baseline="0">
                <a:solidFill>
                  <a:schemeClr val="tx1"/>
                </a:solidFill>
                <a:latin typeface="+mj-ea"/>
                <a:ea typeface="+mj-ea"/>
                <a:cs typeface="Times New Roman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cxnSp>
        <p:nvCxnSpPr>
          <p:cNvPr id="27" name="直接连接符 6"/>
          <p:cNvCxnSpPr/>
          <p:nvPr userDrawn="1"/>
        </p:nvCxnSpPr>
        <p:spPr>
          <a:xfrm>
            <a:off x="9994" y="764704"/>
            <a:ext cx="9124021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5549900"/>
            <a:ext cx="8532441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79512" y="6508897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79512" y="6146143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143749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419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79512" y="6508897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79512" y="6146143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143749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79512" y="6508897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79512" y="6146143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143749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271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706951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951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1" y="635636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F4A42BB4-435E-6045-93B8-147D4A201F57}" type="slidenum">
              <a:rPr 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966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2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5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8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4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7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3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6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F4A42BB4-435E-6045-93B8-147D4A201F57}" type="slidenum">
              <a:rPr 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en-US" sz="1013">
              <a:solidFill>
                <a:prstClr val="black"/>
              </a:solidFill>
            </a:endParaRPr>
          </a:p>
        </p:txBody>
      </p:sp>
      <p:pic>
        <p:nvPicPr>
          <p:cNvPr id="7" name="Picture 6" descr="NO15_PPT02_REV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"/>
            <a:ext cx="9144000" cy="685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11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16815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6995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9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67680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1076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98853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-6796" y="1462261"/>
            <a:ext cx="9150796" cy="27267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9198" y="15568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860034" y="4149085"/>
            <a:ext cx="3960440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endParaRPr lang="zh-CN" altLang="en-US" sz="1013" dirty="0">
              <a:solidFill>
                <a:prstClr val="black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2" y="117194"/>
            <a:ext cx="1802371" cy="8884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0" y="1027503"/>
            <a:ext cx="28613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altLang="zh-CN" sz="800" b="1" i="1" dirty="0">
                <a:solidFill>
                  <a:srgbClr val="8064A2"/>
                </a:solidFill>
              </a:rPr>
              <a:t>High Performance Geo-Computing Group </a:t>
            </a:r>
            <a:endParaRPr lang="zh-CN" altLang="en-US" sz="800" b="1" i="1" dirty="0">
              <a:solidFill>
                <a:srgbClr val="8064A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ECCAB2-9C56-491A-AEC3-CC28EA1C2495}"/>
              </a:ext>
            </a:extLst>
          </p:cNvPr>
          <p:cNvPicPr>
            <a:picLocks/>
          </p:cNvPicPr>
          <p:nvPr userDrawn="1"/>
        </p:nvPicPr>
        <p:blipFill rotWithShape="1">
          <a:blip r:embed="rId3"/>
          <a:srcRect r="86165"/>
          <a:stretch/>
        </p:blipFill>
        <p:spPr>
          <a:xfrm>
            <a:off x="7649308" y="5311276"/>
            <a:ext cx="1494692" cy="15467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9A2940-8C87-4F44-B631-AA29D6CF9C58}"/>
              </a:ext>
            </a:extLst>
          </p:cNvPr>
          <p:cNvPicPr>
            <a:picLocks/>
          </p:cNvPicPr>
          <p:nvPr userDrawn="1"/>
        </p:nvPicPr>
        <p:blipFill rotWithShape="1">
          <a:blip r:embed="rId3"/>
          <a:srcRect l="15420" r="71031" b="2026"/>
          <a:stretch/>
        </p:blipFill>
        <p:spPr>
          <a:xfrm>
            <a:off x="-6796" y="5311276"/>
            <a:ext cx="1494693" cy="154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09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27574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46384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53434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31422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93324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35798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496" y="116632"/>
            <a:ext cx="6730752" cy="648072"/>
          </a:xfrm>
          <a:effectLst>
            <a:outerShdw blurRad="50800" dist="38100" dir="2700000" sx="17000" sy="17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2250" b="1" i="0" baseline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908720"/>
            <a:ext cx="8229600" cy="467168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75" b="0" i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lnSpc>
                <a:spcPct val="100000"/>
              </a:lnSpc>
              <a:defRPr sz="1350" b="0" i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>
              <a:lnSpc>
                <a:spcPct val="100000"/>
              </a:lnSpc>
              <a:defRPr sz="1125" b="0" i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>
              <a:lnSpc>
                <a:spcPct val="100000"/>
              </a:lnSpc>
              <a:defRPr sz="1013" b="0" i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>
              <a:lnSpc>
                <a:spcPct val="100000"/>
              </a:lnSpc>
              <a:defRPr sz="1013" b="0" i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等腰三角形 10"/>
          <p:cNvSpPr/>
          <p:nvPr userDrawn="1"/>
        </p:nvSpPr>
        <p:spPr>
          <a:xfrm>
            <a:off x="3699782" y="6508866"/>
            <a:ext cx="382332" cy="361768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-8122" y="6508866"/>
            <a:ext cx="3707904" cy="3617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zh-CN" altLang="en-US" sz="675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9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79512" y="6508897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79512" y="6146143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143749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709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79512" y="6508897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79512" y="6146143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143749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35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79512" y="6508897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179512" y="6146143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143749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91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79512" y="6508897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179512" y="6146143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143749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597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79512" y="6508897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179512" y="6146143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143749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202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79512" y="6508897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79512" y="6146143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143749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0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7020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</p:sldLayoutIdLst>
  <p:hf hdr="0" ftr="0" dt="0"/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7404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797981"/>
            <a:ext cx="9144000" cy="213702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cs typeface="Times New Roman" charset="0"/>
              </a:rPr>
              <a:t>组会讨论</a:t>
            </a:r>
          </a:p>
        </p:txBody>
      </p:sp>
      <p:sp>
        <p:nvSpPr>
          <p:cNvPr id="3" name="副标题 2"/>
          <p:cNvSpPr txBox="1">
            <a:spLocks/>
          </p:cNvSpPr>
          <p:nvPr/>
        </p:nvSpPr>
        <p:spPr>
          <a:xfrm>
            <a:off x="2340803" y="5386061"/>
            <a:ext cx="4462394" cy="12592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赵祎</a:t>
            </a:r>
            <a:endParaRPr lang="en-US" altLang="zh-CN" sz="2000" b="1" dirty="0">
              <a:solidFill>
                <a:prstClr val="black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zh-CN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2022</a:t>
            </a:r>
            <a:r>
              <a:rPr lang="zh-CN" altLang="en-US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年</a:t>
            </a:r>
            <a:r>
              <a:rPr lang="en-US" altLang="zh-CN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12</a:t>
            </a:r>
            <a:r>
              <a:rPr lang="zh-CN" altLang="en-US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月</a:t>
            </a:r>
            <a:r>
              <a:rPr lang="en-US" altLang="zh-CN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19</a:t>
            </a:r>
            <a:r>
              <a:rPr lang="zh-CN" altLang="en-US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日</a:t>
            </a:r>
            <a:endParaRPr lang="en-US" altLang="zh-CN" sz="2000" b="1" dirty="0">
              <a:solidFill>
                <a:prstClr val="black"/>
              </a:solidFill>
              <a:latin typeface="仿宋" panose="02010609060101010101" pitchFamily="49" charset="-122"/>
              <a:ea typeface="仿宋" panose="02010609060101010101" pitchFamily="49" charset="-122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175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dirty="0">
                <a:latin typeface="黑体" panose="02010609060101010101" pitchFamily="49" charset="-122"/>
                <a:ea typeface="黑体" panose="02010609060101010101" pitchFamily="49" charset="-122"/>
                <a:cs typeface="Times New Roman" charset="0"/>
              </a:rPr>
              <a:t>语义分割</a:t>
            </a:r>
            <a:r>
              <a:rPr kumimoji="1" lang="en-US" altLang="zh-CN" sz="3600" dirty="0">
                <a:latin typeface="黑体" panose="02010609060101010101" pitchFamily="49" charset="-122"/>
                <a:ea typeface="黑体" panose="02010609060101010101" pitchFamily="49" charset="-122"/>
                <a:cs typeface="Times New Roman" charset="0"/>
              </a:rPr>
              <a:t>-</a:t>
            </a:r>
            <a:r>
              <a:rPr kumimoji="1" lang="zh-CN" altLang="en-US" sz="3600" dirty="0">
                <a:latin typeface="黑体" panose="02010609060101010101" pitchFamily="49" charset="-122"/>
                <a:ea typeface="黑体" panose="02010609060101010101" pitchFamily="49" charset="-122"/>
                <a:cs typeface="Times New Roman" charset="0"/>
              </a:rPr>
              <a:t>域泛化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A4B97-BCD5-407C-BD88-A6DD43B3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6614" y="648684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697562" rtl="0" eaLnBrk="1" latinLnBrk="0" hangingPunct="1">
              <a:defRPr sz="1200" b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8781" algn="l" defTabSz="697562" rtl="0" eaLnBrk="1" latinLnBrk="0" hangingPunct="1">
              <a:defRPr sz="13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7562" algn="l" defTabSz="697562" rtl="0" eaLnBrk="1" latinLnBrk="0" hangingPunct="1">
              <a:defRPr sz="13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46342" algn="l" defTabSz="697562" rtl="0" eaLnBrk="1" latinLnBrk="0" hangingPunct="1">
              <a:defRPr sz="13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95123" algn="l" defTabSz="697562" rtl="0" eaLnBrk="1" latinLnBrk="0" hangingPunct="1">
              <a:defRPr sz="13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3903" algn="l" defTabSz="697562" rtl="0" eaLnBrk="1" latinLnBrk="0" hangingPunct="1">
              <a:defRPr sz="13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92684" algn="l" defTabSz="697562" rtl="0" eaLnBrk="1" latinLnBrk="0" hangingPunct="1">
              <a:defRPr sz="13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1465" algn="l" defTabSz="697562" rtl="0" eaLnBrk="1" latinLnBrk="0" hangingPunct="1">
              <a:defRPr sz="13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90245" algn="l" defTabSz="697562" rtl="0" eaLnBrk="1" latinLnBrk="0" hangingPunct="1">
              <a:defRPr sz="13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E745554E-62B8-1142-6018-37408C8C22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633072"/>
              </p:ext>
            </p:extLst>
          </p:nvPr>
        </p:nvGraphicFramePr>
        <p:xfrm>
          <a:off x="457202" y="3757268"/>
          <a:ext cx="8229595" cy="2729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145">
                  <a:extLst>
                    <a:ext uri="{9D8B030D-6E8A-4147-A177-3AD203B41FA5}">
                      <a16:colId xmlns:a16="http://schemas.microsoft.com/office/drawing/2014/main" val="2819940178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165655062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1376816565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1486501635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4150629709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2690608088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3518368185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2694597299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3690854951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3836200204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3438548106"/>
                    </a:ext>
                  </a:extLst>
                </a:gridCol>
              </a:tblGrid>
              <a:tr h="312495"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000" u="none" strike="noStrike">
                          <a:effectLst/>
                        </a:rPr>
                        <a:t>sidewalk</a:t>
                      </a:r>
                      <a:endParaRPr lang="e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000" u="none" strike="noStrike">
                          <a:effectLst/>
                        </a:rPr>
                        <a:t>traffic sign</a:t>
                      </a:r>
                      <a:endParaRPr lang="e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000" u="none" strike="noStrike">
                          <a:effectLst/>
                        </a:rPr>
                        <a:t>sky</a:t>
                      </a:r>
                      <a:endParaRPr lang="e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000" u="none" strike="noStrike">
                          <a:effectLst/>
                        </a:rPr>
                        <a:t>truck</a:t>
                      </a:r>
                      <a:endParaRPr lang="e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000" u="none" strike="noStrike">
                          <a:effectLst/>
                        </a:rPr>
                        <a:t>bus</a:t>
                      </a:r>
                      <a:endParaRPr lang="e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000" u="none" strike="noStrike">
                          <a:solidFill>
                            <a:srgbClr val="FF0000"/>
                          </a:solidFill>
                          <a:effectLst/>
                        </a:rPr>
                        <a:t>fence</a:t>
                      </a:r>
                      <a:endParaRPr lang="en" sz="1000" b="0" i="0" u="none" strike="noStrike">
                        <a:solidFill>
                          <a:srgbClr val="FF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000" u="none" strike="noStrike">
                          <a:solidFill>
                            <a:srgbClr val="FF0000"/>
                          </a:solidFill>
                          <a:effectLst/>
                        </a:rPr>
                        <a:t>vegetation</a:t>
                      </a:r>
                      <a:endParaRPr lang="en" sz="1000" b="0" i="0" u="none" strike="noStrike">
                        <a:solidFill>
                          <a:srgbClr val="FF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000" u="none" strike="noStrike">
                          <a:solidFill>
                            <a:srgbClr val="FF0000"/>
                          </a:solidFill>
                          <a:effectLst/>
                        </a:rPr>
                        <a:t>person</a:t>
                      </a:r>
                      <a:endParaRPr lang="en" sz="1000" b="0" i="0" u="none" strike="noStrike">
                        <a:solidFill>
                          <a:srgbClr val="FF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extLst>
                  <a:ext uri="{0D108BD9-81ED-4DB2-BD59-A6C34878D82A}">
                    <a16:rowId xmlns:a16="http://schemas.microsoft.com/office/drawing/2014/main" val="1776360903"/>
                  </a:ext>
                </a:extLst>
              </a:tr>
              <a:tr h="161139">
                <a:tc>
                  <a:txBody>
                    <a:bodyPr/>
                    <a:lstStyle/>
                    <a:p>
                      <a:pPr algn="l" fontAlgn="ctr"/>
                      <a:r>
                        <a:rPr lang="en" sz="1000" u="none" strike="noStrike">
                          <a:effectLst/>
                        </a:rPr>
                        <a:t>Cityscapes</a:t>
                      </a:r>
                      <a:endParaRPr lang="e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</a:rPr>
                        <a:t>　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</a:rPr>
                        <a:t>　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</a:rPr>
                        <a:t>　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</a:rPr>
                        <a:t>　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</a:rPr>
                        <a:t>　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000" b="0" i="0" u="none" strike="noStrike">
                        <a:solidFill>
                          <a:srgbClr val="FF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000" b="0" i="0" u="none" strike="noStrike">
                        <a:solidFill>
                          <a:srgbClr val="FF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000" b="0" i="0" u="none" strike="noStrike">
                        <a:solidFill>
                          <a:srgbClr val="FF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extLst>
                  <a:ext uri="{0D108BD9-81ED-4DB2-BD59-A6C34878D82A}">
                    <a16:rowId xmlns:a16="http://schemas.microsoft.com/office/drawing/2014/main" val="3475113464"/>
                  </a:ext>
                </a:extLst>
              </a:tr>
              <a:tr h="16113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</a:rPr>
                        <a:t>类别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effectLst/>
                        </a:rPr>
                        <a:t>1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effectLst/>
                        </a:rPr>
                        <a:t>7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effectLst/>
                        </a:rPr>
                        <a:t>10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effectLst/>
                        </a:rPr>
                        <a:t>14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effectLst/>
                        </a:rPr>
                        <a:t>15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US" altLang="zh-CN" sz="1000" b="0" i="0" u="none" strike="noStrike">
                        <a:solidFill>
                          <a:srgbClr val="FF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en-US" altLang="zh-CN" sz="1000" b="0" i="0" u="none" strike="noStrike">
                        <a:solidFill>
                          <a:srgbClr val="FF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solidFill>
                            <a:srgbClr val="FF0000"/>
                          </a:solidFill>
                          <a:effectLst/>
                        </a:rPr>
                        <a:t>11</a:t>
                      </a:r>
                      <a:endParaRPr lang="en-US" altLang="zh-CN" sz="1000" b="0" i="0" u="none" strike="noStrike">
                        <a:solidFill>
                          <a:srgbClr val="FF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extLst>
                  <a:ext uri="{0D108BD9-81ED-4DB2-BD59-A6C34878D82A}">
                    <a16:rowId xmlns:a16="http://schemas.microsoft.com/office/drawing/2014/main" val="1471877741"/>
                  </a:ext>
                </a:extLst>
              </a:tr>
              <a:tr h="161139">
                <a:tc>
                  <a:txBody>
                    <a:bodyPr/>
                    <a:lstStyle/>
                    <a:p>
                      <a:pPr algn="l" fontAlgn="ctr"/>
                      <a:r>
                        <a:rPr lang="en" sz="1000" u="none" strike="noStrike">
                          <a:effectLst/>
                        </a:rPr>
                        <a:t>IOU</a:t>
                      </a:r>
                      <a:endParaRPr lang="e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effectLst/>
                        </a:rPr>
                        <a:t>26.9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effectLst/>
                        </a:rPr>
                        <a:t>9.8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effectLst/>
                        </a:rPr>
                        <a:t>33.1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effectLst/>
                        </a:rPr>
                        <a:t>15.9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effectLst/>
                        </a:rPr>
                        <a:t>8.4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solidFill>
                            <a:srgbClr val="FF0000"/>
                          </a:solidFill>
                          <a:effectLst/>
                        </a:rPr>
                        <a:t>14.5</a:t>
                      </a:r>
                      <a:endParaRPr lang="en-US" altLang="zh-CN" sz="1000" b="0" i="0" u="none" strike="noStrike">
                        <a:solidFill>
                          <a:srgbClr val="FF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solidFill>
                            <a:srgbClr val="FF0000"/>
                          </a:solidFill>
                          <a:effectLst/>
                        </a:rPr>
                        <a:t>79.3</a:t>
                      </a:r>
                      <a:endParaRPr lang="en-US" altLang="zh-CN" sz="1000" b="0" i="0" u="none" strike="noStrike">
                        <a:solidFill>
                          <a:srgbClr val="FF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solidFill>
                            <a:srgbClr val="FF0000"/>
                          </a:solidFill>
                          <a:effectLst/>
                        </a:rPr>
                        <a:t>60.3</a:t>
                      </a:r>
                      <a:endParaRPr lang="en-US" altLang="zh-CN" sz="1000" b="0" i="0" u="none" strike="noStrike">
                        <a:solidFill>
                          <a:srgbClr val="FF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effectLst/>
                        </a:rPr>
                        <a:t>29.29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effectLst/>
                        </a:rPr>
                        <a:t>36.58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extLst>
                  <a:ext uri="{0D108BD9-81ED-4DB2-BD59-A6C34878D82A}">
                    <a16:rowId xmlns:a16="http://schemas.microsoft.com/office/drawing/2014/main" val="3750850981"/>
                  </a:ext>
                </a:extLst>
              </a:tr>
              <a:tr h="16113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</a:rPr>
                        <a:t>精准率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effectLst/>
                        </a:rPr>
                        <a:t>0.5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effectLst/>
                        </a:rPr>
                        <a:t>0.1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effectLst/>
                        </a:rPr>
                        <a:t>0.3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effectLst/>
                        </a:rPr>
                        <a:t>0.3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effectLst/>
                        </a:rPr>
                        <a:t>0.1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solidFill>
                            <a:srgbClr val="FF0000"/>
                          </a:solidFill>
                          <a:effectLst/>
                        </a:rPr>
                        <a:t>0.4</a:t>
                      </a:r>
                      <a:endParaRPr lang="en-US" altLang="zh-CN" sz="1000" b="0" i="0" u="none" strike="noStrike">
                        <a:solidFill>
                          <a:srgbClr val="FF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solidFill>
                            <a:srgbClr val="FF0000"/>
                          </a:solidFill>
                          <a:effectLst/>
                        </a:rPr>
                        <a:t>0.9</a:t>
                      </a:r>
                      <a:endParaRPr lang="en-US" altLang="zh-CN" sz="1000" b="0" i="0" u="none" strike="noStrike">
                        <a:solidFill>
                          <a:srgbClr val="FF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solidFill>
                            <a:srgbClr val="FF0000"/>
                          </a:solidFill>
                          <a:effectLst/>
                        </a:rPr>
                        <a:t>0.7</a:t>
                      </a:r>
                      <a:endParaRPr lang="en-US" altLang="zh-CN" sz="1000" b="0" i="0" u="none" strike="noStrike">
                        <a:solidFill>
                          <a:srgbClr val="FF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extLst>
                  <a:ext uri="{0D108BD9-81ED-4DB2-BD59-A6C34878D82A}">
                    <a16:rowId xmlns:a16="http://schemas.microsoft.com/office/drawing/2014/main" val="4218258263"/>
                  </a:ext>
                </a:extLst>
              </a:tr>
              <a:tr h="16113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</a:rPr>
                        <a:t>召回率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effectLst/>
                        </a:rPr>
                        <a:t>0.4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effectLst/>
                        </a:rPr>
                        <a:t>1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effectLst/>
                        </a:rPr>
                        <a:t>0.9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effectLst/>
                        </a:rPr>
                        <a:t>0.2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effectLst/>
                        </a:rPr>
                        <a:t>0.8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solidFill>
                            <a:srgbClr val="FF0000"/>
                          </a:solidFill>
                          <a:effectLst/>
                        </a:rPr>
                        <a:t>0.2</a:t>
                      </a:r>
                      <a:endParaRPr lang="en-US" altLang="zh-CN" sz="1000" b="0" i="0" u="none" strike="noStrike">
                        <a:solidFill>
                          <a:srgbClr val="FF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solidFill>
                            <a:srgbClr val="FF0000"/>
                          </a:solidFill>
                          <a:effectLst/>
                        </a:rPr>
                        <a:t>0.9</a:t>
                      </a:r>
                      <a:endParaRPr lang="en-US" altLang="zh-CN" sz="1000" b="0" i="0" u="none" strike="noStrike">
                        <a:solidFill>
                          <a:srgbClr val="FF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solidFill>
                            <a:srgbClr val="FF0000"/>
                          </a:solidFill>
                          <a:effectLst/>
                        </a:rPr>
                        <a:t>0.8</a:t>
                      </a:r>
                      <a:endParaRPr lang="en-US" altLang="zh-CN" sz="1000" b="0" i="0" u="none" strike="noStrike">
                        <a:solidFill>
                          <a:srgbClr val="FF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extLst>
                  <a:ext uri="{0D108BD9-81ED-4DB2-BD59-A6C34878D82A}">
                    <a16:rowId xmlns:a16="http://schemas.microsoft.com/office/drawing/2014/main" val="1978996092"/>
                  </a:ext>
                </a:extLst>
              </a:tr>
              <a:tr h="161139"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</a:rPr>
                        <a:t>　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</a:rPr>
                        <a:t>　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</a:rPr>
                        <a:t>　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</a:rPr>
                        <a:t>　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</a:rPr>
                        <a:t>　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000" b="0" i="0" u="none" strike="noStrike">
                        <a:solidFill>
                          <a:srgbClr val="FF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000" b="0" i="0" u="none" strike="noStrike">
                        <a:solidFill>
                          <a:srgbClr val="FF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000" b="0" i="0" u="none" strike="noStrike">
                        <a:solidFill>
                          <a:srgbClr val="FF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extLst>
                  <a:ext uri="{0D108BD9-81ED-4DB2-BD59-A6C34878D82A}">
                    <a16:rowId xmlns:a16="http://schemas.microsoft.com/office/drawing/2014/main" val="4210565418"/>
                  </a:ext>
                </a:extLst>
              </a:tr>
              <a:tr h="161139">
                <a:tc>
                  <a:txBody>
                    <a:bodyPr/>
                    <a:lstStyle/>
                    <a:p>
                      <a:pPr algn="l" fontAlgn="ctr"/>
                      <a:r>
                        <a:rPr lang="en" sz="1000" u="none" strike="noStrike">
                          <a:effectLst/>
                        </a:rPr>
                        <a:t>Bdd100k</a:t>
                      </a:r>
                      <a:endParaRPr lang="e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</a:rPr>
                        <a:t>　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</a:rPr>
                        <a:t>　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</a:rPr>
                        <a:t>　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</a:rPr>
                        <a:t>　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</a:rPr>
                        <a:t>　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000" b="0" i="0" u="none" strike="noStrike">
                        <a:solidFill>
                          <a:srgbClr val="FF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000" b="0" i="0" u="none" strike="noStrike">
                        <a:solidFill>
                          <a:srgbClr val="FF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000" b="0" i="0" u="none" strike="noStrike">
                        <a:solidFill>
                          <a:srgbClr val="FF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extLst>
                  <a:ext uri="{0D108BD9-81ED-4DB2-BD59-A6C34878D82A}">
                    <a16:rowId xmlns:a16="http://schemas.microsoft.com/office/drawing/2014/main" val="3307933324"/>
                  </a:ext>
                </a:extLst>
              </a:tr>
              <a:tr h="161139">
                <a:tc>
                  <a:txBody>
                    <a:bodyPr/>
                    <a:lstStyle/>
                    <a:p>
                      <a:pPr algn="l" fontAlgn="ctr"/>
                      <a:r>
                        <a:rPr lang="en" sz="1000" u="none" strike="noStrike">
                          <a:effectLst/>
                        </a:rPr>
                        <a:t>IOU</a:t>
                      </a:r>
                      <a:endParaRPr lang="e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effectLst/>
                        </a:rPr>
                        <a:t>23.8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effectLst/>
                        </a:rPr>
                        <a:t>17.2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effectLst/>
                        </a:rPr>
                        <a:t>31.6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effectLst/>
                        </a:rPr>
                        <a:t>10.3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effectLst/>
                        </a:rPr>
                        <a:t>5.2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solidFill>
                            <a:srgbClr val="FF0000"/>
                          </a:solidFill>
                          <a:effectLst/>
                        </a:rPr>
                        <a:t>21.3</a:t>
                      </a:r>
                      <a:endParaRPr lang="en-US" altLang="zh-CN" sz="1000" b="0" i="0" u="none" strike="noStrike">
                        <a:solidFill>
                          <a:srgbClr val="FF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solidFill>
                            <a:srgbClr val="FF0000"/>
                          </a:solidFill>
                          <a:effectLst/>
                        </a:rPr>
                        <a:t>59.7</a:t>
                      </a:r>
                      <a:endParaRPr lang="en-US" altLang="zh-CN" sz="1000" b="0" i="0" u="none" strike="noStrike">
                        <a:solidFill>
                          <a:srgbClr val="FF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solidFill>
                            <a:srgbClr val="FF0000"/>
                          </a:solidFill>
                          <a:effectLst/>
                        </a:rPr>
                        <a:t>44.3</a:t>
                      </a:r>
                      <a:endParaRPr lang="en-US" altLang="zh-CN" sz="1000" b="0" i="0" u="none" strike="noStrike">
                        <a:solidFill>
                          <a:srgbClr val="FF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effectLst/>
                        </a:rPr>
                        <a:t>25.26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effectLst/>
                        </a:rPr>
                        <a:t>35.2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extLst>
                  <a:ext uri="{0D108BD9-81ED-4DB2-BD59-A6C34878D82A}">
                    <a16:rowId xmlns:a16="http://schemas.microsoft.com/office/drawing/2014/main" val="3145314896"/>
                  </a:ext>
                </a:extLst>
              </a:tr>
              <a:tr h="16113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</a:rPr>
                        <a:t>精准率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effectLst/>
                        </a:rPr>
                        <a:t>0.3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effectLst/>
                        </a:rPr>
                        <a:t>0.2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effectLst/>
                        </a:rPr>
                        <a:t>0.3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effectLst/>
                        </a:rPr>
                        <a:t>0.1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effectLst/>
                        </a:rPr>
                        <a:t>0.1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solidFill>
                            <a:srgbClr val="FF0000"/>
                          </a:solidFill>
                          <a:effectLst/>
                        </a:rPr>
                        <a:t>0.5</a:t>
                      </a:r>
                      <a:endParaRPr lang="en-US" altLang="zh-CN" sz="1000" b="0" i="0" u="none" strike="noStrike">
                        <a:solidFill>
                          <a:srgbClr val="FF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solidFill>
                            <a:srgbClr val="FF0000"/>
                          </a:solidFill>
                          <a:effectLst/>
                        </a:rPr>
                        <a:t>0.6</a:t>
                      </a:r>
                      <a:endParaRPr lang="en-US" altLang="zh-CN" sz="1000" b="0" i="0" u="none" strike="noStrike">
                        <a:solidFill>
                          <a:srgbClr val="FF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solidFill>
                            <a:srgbClr val="FF0000"/>
                          </a:solidFill>
                          <a:effectLst/>
                        </a:rPr>
                        <a:t>0.5</a:t>
                      </a:r>
                      <a:endParaRPr lang="en-US" altLang="zh-CN" sz="1000" b="0" i="0" u="none" strike="noStrike">
                        <a:solidFill>
                          <a:srgbClr val="FF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extLst>
                  <a:ext uri="{0D108BD9-81ED-4DB2-BD59-A6C34878D82A}">
                    <a16:rowId xmlns:a16="http://schemas.microsoft.com/office/drawing/2014/main" val="1942473826"/>
                  </a:ext>
                </a:extLst>
              </a:tr>
              <a:tr h="16113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</a:rPr>
                        <a:t>召回率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effectLst/>
                        </a:rPr>
                        <a:t>0.4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effectLst/>
                        </a:rPr>
                        <a:t>0.7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effectLst/>
                        </a:rPr>
                        <a:t>0.9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effectLst/>
                        </a:rPr>
                        <a:t>0.3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effectLst/>
                        </a:rPr>
                        <a:t>0.6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solidFill>
                            <a:srgbClr val="FF0000"/>
                          </a:solidFill>
                          <a:effectLst/>
                        </a:rPr>
                        <a:t>0.3</a:t>
                      </a:r>
                      <a:endParaRPr lang="en-US" altLang="zh-CN" sz="1000" b="0" i="0" u="none" strike="noStrike">
                        <a:solidFill>
                          <a:srgbClr val="FF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solidFill>
                            <a:srgbClr val="FF0000"/>
                          </a:solidFill>
                          <a:effectLst/>
                        </a:rPr>
                        <a:t>0.9</a:t>
                      </a:r>
                      <a:endParaRPr lang="en-US" altLang="zh-CN" sz="1000" b="0" i="0" u="none" strike="noStrike">
                        <a:solidFill>
                          <a:srgbClr val="FF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solidFill>
                            <a:srgbClr val="FF0000"/>
                          </a:solidFill>
                          <a:effectLst/>
                        </a:rPr>
                        <a:t>0.7</a:t>
                      </a:r>
                      <a:endParaRPr lang="en-US" altLang="zh-CN" sz="1000" b="0" i="0" u="none" strike="noStrike">
                        <a:solidFill>
                          <a:srgbClr val="FF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extLst>
                  <a:ext uri="{0D108BD9-81ED-4DB2-BD59-A6C34878D82A}">
                    <a16:rowId xmlns:a16="http://schemas.microsoft.com/office/drawing/2014/main" val="173711717"/>
                  </a:ext>
                </a:extLst>
              </a:tr>
              <a:tr h="161139"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</a:rPr>
                        <a:t>　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</a:rPr>
                        <a:t>　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</a:rPr>
                        <a:t>　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</a:rPr>
                        <a:t>　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</a:rPr>
                        <a:t>　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000" b="0" i="0" u="none" strike="noStrike">
                        <a:solidFill>
                          <a:srgbClr val="FF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000" b="0" i="0" u="none" strike="noStrike">
                        <a:solidFill>
                          <a:srgbClr val="FF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000" b="0" i="0" u="none" strike="noStrike">
                        <a:solidFill>
                          <a:srgbClr val="FF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extLst>
                  <a:ext uri="{0D108BD9-81ED-4DB2-BD59-A6C34878D82A}">
                    <a16:rowId xmlns:a16="http://schemas.microsoft.com/office/drawing/2014/main" val="3120939166"/>
                  </a:ext>
                </a:extLst>
              </a:tr>
              <a:tr h="161139">
                <a:tc>
                  <a:txBody>
                    <a:bodyPr/>
                    <a:lstStyle/>
                    <a:p>
                      <a:pPr algn="l" fontAlgn="ctr"/>
                      <a:r>
                        <a:rPr lang="en" sz="1000" u="none" strike="noStrike">
                          <a:effectLst/>
                        </a:rPr>
                        <a:t>GTA_val</a:t>
                      </a:r>
                      <a:endParaRPr lang="e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</a:rPr>
                        <a:t>　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</a:rPr>
                        <a:t>　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</a:rPr>
                        <a:t>　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</a:rPr>
                        <a:t>　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</a:rPr>
                        <a:t>　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000" b="0" i="0" u="none" strike="noStrike">
                        <a:solidFill>
                          <a:srgbClr val="FF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000" b="0" i="0" u="none" strike="noStrike">
                        <a:solidFill>
                          <a:srgbClr val="FF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000" b="0" i="0" u="none" strike="noStrike">
                        <a:solidFill>
                          <a:srgbClr val="FF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extLst>
                  <a:ext uri="{0D108BD9-81ED-4DB2-BD59-A6C34878D82A}">
                    <a16:rowId xmlns:a16="http://schemas.microsoft.com/office/drawing/2014/main" val="3517200642"/>
                  </a:ext>
                </a:extLst>
              </a:tr>
              <a:tr h="161139">
                <a:tc>
                  <a:txBody>
                    <a:bodyPr/>
                    <a:lstStyle/>
                    <a:p>
                      <a:pPr algn="l" fontAlgn="ctr"/>
                      <a:r>
                        <a:rPr lang="en" sz="1000" u="none" strike="noStrike">
                          <a:effectLst/>
                        </a:rPr>
                        <a:t>IOU</a:t>
                      </a:r>
                      <a:endParaRPr lang="e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effectLst/>
                        </a:rPr>
                        <a:t>84.5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effectLst/>
                        </a:rPr>
                        <a:t>67.4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effectLst/>
                        </a:rPr>
                        <a:t>97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effectLst/>
                        </a:rPr>
                        <a:t>91.8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effectLst/>
                        </a:rPr>
                        <a:t>94.9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solidFill>
                            <a:srgbClr val="FF0000"/>
                          </a:solidFill>
                          <a:effectLst/>
                        </a:rPr>
                        <a:t>39.6</a:t>
                      </a:r>
                      <a:endParaRPr lang="en-US" altLang="zh-CN" sz="1000" b="0" i="0" u="none" strike="noStrike">
                        <a:solidFill>
                          <a:srgbClr val="FF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solidFill>
                            <a:srgbClr val="FF0000"/>
                          </a:solidFill>
                          <a:effectLst/>
                        </a:rPr>
                        <a:t>87.4</a:t>
                      </a:r>
                      <a:endParaRPr lang="en-US" altLang="zh-CN" sz="1000" b="0" i="0" u="none" strike="noStrike">
                        <a:solidFill>
                          <a:srgbClr val="FF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solidFill>
                            <a:srgbClr val="FF0000"/>
                          </a:solidFill>
                          <a:effectLst/>
                        </a:rPr>
                        <a:t>77.3</a:t>
                      </a:r>
                      <a:endParaRPr lang="en-US" altLang="zh-CN" sz="1000" b="0" i="0" u="none" strike="noStrike">
                        <a:solidFill>
                          <a:srgbClr val="FF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effectLst/>
                        </a:rPr>
                        <a:t>73.75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extLst>
                  <a:ext uri="{0D108BD9-81ED-4DB2-BD59-A6C34878D82A}">
                    <a16:rowId xmlns:a16="http://schemas.microsoft.com/office/drawing/2014/main" val="617844148"/>
                  </a:ext>
                </a:extLst>
              </a:tr>
              <a:tr h="16113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</a:rPr>
                        <a:t>精准率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effectLst/>
                        </a:rPr>
                        <a:t>0.9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effectLst/>
                        </a:rPr>
                        <a:t>0.8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effectLst/>
                        </a:rPr>
                        <a:t>1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effectLst/>
                        </a:rPr>
                        <a:t>0.9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effectLst/>
                        </a:rPr>
                        <a:t>1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solidFill>
                            <a:srgbClr val="FF0000"/>
                          </a:solidFill>
                          <a:effectLst/>
                        </a:rPr>
                        <a:t>0.6</a:t>
                      </a:r>
                      <a:endParaRPr lang="en-US" altLang="zh-CN" sz="1000" b="0" i="0" u="none" strike="noStrike">
                        <a:solidFill>
                          <a:srgbClr val="FF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solidFill>
                            <a:srgbClr val="FF0000"/>
                          </a:solidFill>
                          <a:effectLst/>
                        </a:rPr>
                        <a:t>0.9</a:t>
                      </a:r>
                      <a:endParaRPr lang="en-US" altLang="zh-CN" sz="1000" b="0" i="0" u="none" strike="noStrike">
                        <a:solidFill>
                          <a:srgbClr val="FF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solidFill>
                            <a:srgbClr val="FF0000"/>
                          </a:solidFill>
                          <a:effectLst/>
                        </a:rPr>
                        <a:t>0.8</a:t>
                      </a:r>
                      <a:endParaRPr lang="en-US" altLang="zh-CN" sz="1000" b="0" i="0" u="none" strike="noStrike">
                        <a:solidFill>
                          <a:srgbClr val="FF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extLst>
                  <a:ext uri="{0D108BD9-81ED-4DB2-BD59-A6C34878D82A}">
                    <a16:rowId xmlns:a16="http://schemas.microsoft.com/office/drawing/2014/main" val="636869490"/>
                  </a:ext>
                </a:extLst>
              </a:tr>
              <a:tr h="16113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</a:rPr>
                        <a:t>召回率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effectLst/>
                        </a:rPr>
                        <a:t>0.9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effectLst/>
                        </a:rPr>
                        <a:t>0.9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effectLst/>
                        </a:rPr>
                        <a:t>1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effectLst/>
                        </a:rPr>
                        <a:t>1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effectLst/>
                        </a:rPr>
                        <a:t>1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solidFill>
                            <a:srgbClr val="FF0000"/>
                          </a:solidFill>
                          <a:effectLst/>
                        </a:rPr>
                        <a:t>0.6</a:t>
                      </a:r>
                      <a:endParaRPr lang="en-US" altLang="zh-CN" sz="1000" b="0" i="0" u="none" strike="noStrike">
                        <a:solidFill>
                          <a:srgbClr val="FF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solidFill>
                            <a:srgbClr val="FF0000"/>
                          </a:solidFill>
                          <a:effectLst/>
                        </a:rPr>
                        <a:t>0.9</a:t>
                      </a:r>
                      <a:endParaRPr lang="en-US" altLang="zh-CN" sz="1000" b="0" i="0" u="none" strike="noStrike">
                        <a:solidFill>
                          <a:srgbClr val="FF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u="none" strike="noStrike">
                          <a:solidFill>
                            <a:srgbClr val="FF0000"/>
                          </a:solidFill>
                          <a:effectLst/>
                        </a:rPr>
                        <a:t>0.9</a:t>
                      </a:r>
                      <a:endParaRPr lang="en-US" altLang="zh-CN" sz="1000" b="0" i="0" u="none" strike="noStrike">
                        <a:solidFill>
                          <a:srgbClr val="FF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632" marR="8632" marT="8632" marB="0" anchor="ctr"/>
                </a:tc>
                <a:extLst>
                  <a:ext uri="{0D108BD9-81ED-4DB2-BD59-A6C34878D82A}">
                    <a16:rowId xmlns:a16="http://schemas.microsoft.com/office/drawing/2014/main" val="794426577"/>
                  </a:ext>
                </a:extLst>
              </a:tr>
            </a:tbl>
          </a:graphicData>
        </a:graphic>
      </p:graphicFrame>
      <p:sp>
        <p:nvSpPr>
          <p:cNvPr id="18" name="文本框 17">
            <a:extLst>
              <a:ext uri="{FF2B5EF4-FFF2-40B4-BE49-F238E27FC236}">
                <a16:creationId xmlns:a16="http://schemas.microsoft.com/office/drawing/2014/main" id="{2F127182-ADDF-8F85-D9E4-4ACD32612365}"/>
              </a:ext>
            </a:extLst>
          </p:cNvPr>
          <p:cNvSpPr txBox="1"/>
          <p:nvPr/>
        </p:nvSpPr>
        <p:spPr>
          <a:xfrm>
            <a:off x="399266" y="1332230"/>
            <a:ext cx="3019558" cy="1148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/>
              <a:t>选择代码框架</a:t>
            </a:r>
            <a:r>
              <a:rPr kumimoji="1" lang="en-US" altLang="zh-CN"/>
              <a:t>(RobustNet)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/>
              <a:t>运行</a:t>
            </a:r>
            <a:r>
              <a:rPr kumimoji="1" lang="en-US" altLang="zh-CN"/>
              <a:t>Baseline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/>
              <a:t>Resnet-50 + DeepLabv3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/>
              <a:t>对于结果的分析</a:t>
            </a:r>
            <a:endParaRPr kumimoji="1" lang="en-US" altLang="zh-CN"/>
          </a:p>
          <a:p>
            <a:endParaRPr kumimoji="1" lang="zh-CN" altLang="en-US"/>
          </a:p>
        </p:txBody>
      </p:sp>
      <p:pic>
        <p:nvPicPr>
          <p:cNvPr id="1026" name="Picture 2" descr="An illustration of the DeepLabV3+; The encoder module encodes... | Download  Scientific Diagram">
            <a:extLst>
              <a:ext uri="{FF2B5EF4-FFF2-40B4-BE49-F238E27FC236}">
                <a16:creationId xmlns:a16="http://schemas.microsoft.com/office/drawing/2014/main" id="{8A158507-D3E3-9F38-4923-7ED3DF8F6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732" y="784473"/>
            <a:ext cx="4645743" cy="290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0E97ED08-5938-920A-10A8-E558F0AB169B}"/>
              </a:ext>
            </a:extLst>
          </p:cNvPr>
          <p:cNvSpPr txBox="1"/>
          <p:nvPr/>
        </p:nvSpPr>
        <p:spPr>
          <a:xfrm>
            <a:off x="4411889" y="1145209"/>
            <a:ext cx="1209364" cy="303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/>
              <a:t>ResNet-50</a:t>
            </a:r>
            <a:endParaRPr kumimoji="1"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5163841-C638-3C7A-FAA6-5AA1EB89F63C}"/>
              </a:ext>
            </a:extLst>
          </p:cNvPr>
          <p:cNvSpPr/>
          <p:nvPr/>
        </p:nvSpPr>
        <p:spPr>
          <a:xfrm>
            <a:off x="6145161" y="954956"/>
            <a:ext cx="363794" cy="1532605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15BC1ED-BA1C-D182-0CBB-3EDAA507861B}"/>
              </a:ext>
            </a:extLst>
          </p:cNvPr>
          <p:cNvSpPr txBox="1"/>
          <p:nvPr/>
        </p:nvSpPr>
        <p:spPr>
          <a:xfrm>
            <a:off x="399266" y="2269666"/>
            <a:ext cx="3405818" cy="726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/>
              <a:t>下一阶段</a:t>
            </a:r>
            <a:endParaRPr kumimoji="1"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/>
              <a:t>复现</a:t>
            </a:r>
            <a:r>
              <a:rPr kumimoji="1" lang="en-US" altLang="zh-CN"/>
              <a:t>SOTA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/>
              <a:t>对不同语义层级的迁移性进行探索</a:t>
            </a:r>
            <a:endParaRPr kumimoji="1" lang="en-US" altLang="zh-CN"/>
          </a:p>
        </p:txBody>
      </p:sp>
    </p:spTree>
    <p:extLst>
      <p:ext uri="{BB962C8B-B14F-4D97-AF65-F5344CB8AC3E}">
        <p14:creationId xmlns:p14="http://schemas.microsoft.com/office/powerpoint/2010/main" val="841341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dirty="0">
                <a:latin typeface="黑体" panose="02010609060101010101" pitchFamily="49" charset="-122"/>
                <a:ea typeface="黑体" panose="02010609060101010101" pitchFamily="49" charset="-122"/>
                <a:cs typeface="Times New Roman" charset="0"/>
              </a:rPr>
              <a:t>神威超算遥感大模型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A4B97-BCD5-407C-BD88-A6DD43B3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6614" y="648684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697562" rtl="0" eaLnBrk="1" latinLnBrk="0" hangingPunct="1">
              <a:defRPr sz="1200" b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8781" algn="l" defTabSz="697562" rtl="0" eaLnBrk="1" latinLnBrk="0" hangingPunct="1">
              <a:defRPr sz="13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7562" algn="l" defTabSz="697562" rtl="0" eaLnBrk="1" latinLnBrk="0" hangingPunct="1">
              <a:defRPr sz="13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46342" algn="l" defTabSz="697562" rtl="0" eaLnBrk="1" latinLnBrk="0" hangingPunct="1">
              <a:defRPr sz="13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95123" algn="l" defTabSz="697562" rtl="0" eaLnBrk="1" latinLnBrk="0" hangingPunct="1">
              <a:defRPr sz="13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3903" algn="l" defTabSz="697562" rtl="0" eaLnBrk="1" latinLnBrk="0" hangingPunct="1">
              <a:defRPr sz="13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92684" algn="l" defTabSz="697562" rtl="0" eaLnBrk="1" latinLnBrk="0" hangingPunct="1">
              <a:defRPr sz="13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1465" algn="l" defTabSz="697562" rtl="0" eaLnBrk="1" latinLnBrk="0" hangingPunct="1">
              <a:defRPr sz="13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90245" algn="l" defTabSz="697562" rtl="0" eaLnBrk="1" latinLnBrk="0" hangingPunct="1">
              <a:defRPr sz="13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050" name="Picture 2" descr="图片">
            <a:extLst>
              <a:ext uri="{FF2B5EF4-FFF2-40B4-BE49-F238E27FC236}">
                <a16:creationId xmlns:a16="http://schemas.microsoft.com/office/drawing/2014/main" id="{7FA7794C-C763-4B56-BDC6-8C4D00EEA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17" y="3952778"/>
            <a:ext cx="3494382" cy="203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76561F1-0E2F-7B64-0B8D-AA0BD79CEAEE}"/>
              </a:ext>
            </a:extLst>
          </p:cNvPr>
          <p:cNvSpPr txBox="1"/>
          <p:nvPr/>
        </p:nvSpPr>
        <p:spPr>
          <a:xfrm>
            <a:off x="0" y="3641923"/>
            <a:ext cx="66859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050"/>
              <a:t>Adavancing Plain Vision Transformer Towards Remote Sensing Foundation Model </a:t>
            </a:r>
            <a:endParaRPr kumimoji="1" lang="zh-CN" altLang="en-US" sz="105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0D051C4-F325-F5D1-AA79-0ED583F5D3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632" y="3934580"/>
            <a:ext cx="3134568" cy="227646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D3AAA40-F221-B6B3-9A3F-6A5620286ABD}"/>
              </a:ext>
            </a:extLst>
          </p:cNvPr>
          <p:cNvSpPr txBox="1"/>
          <p:nvPr/>
        </p:nvSpPr>
        <p:spPr>
          <a:xfrm>
            <a:off x="4737032" y="3633025"/>
            <a:ext cx="51403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zh-CN" sz="1050"/>
              <a:t>RingMo: A Remote Sensing Foundation Model with Masked Image Modeling</a:t>
            </a:r>
            <a:endParaRPr kumimoji="1" lang="zh-CN" altLang="en-US" sz="105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EC71C54-0E46-2895-9CDB-9D45CBB37F67}"/>
              </a:ext>
            </a:extLst>
          </p:cNvPr>
          <p:cNvSpPr/>
          <p:nvPr/>
        </p:nvSpPr>
        <p:spPr>
          <a:xfrm>
            <a:off x="6923183" y="3934580"/>
            <a:ext cx="492576" cy="1532605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77BA978-652E-F473-64A2-EA27789DE65B}"/>
              </a:ext>
            </a:extLst>
          </p:cNvPr>
          <p:cNvSpPr/>
          <p:nvPr/>
        </p:nvSpPr>
        <p:spPr>
          <a:xfrm>
            <a:off x="2105215" y="4637647"/>
            <a:ext cx="866202" cy="1344002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8599DDE-779E-159E-3246-F737DECA99D0}"/>
              </a:ext>
            </a:extLst>
          </p:cNvPr>
          <p:cNvSpPr txBox="1"/>
          <p:nvPr/>
        </p:nvSpPr>
        <p:spPr>
          <a:xfrm>
            <a:off x="4896139" y="1468480"/>
            <a:ext cx="3495554" cy="1782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/>
              <a:t>框架及算法库</a:t>
            </a:r>
            <a:endParaRPr kumimoji="1"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/>
              <a:t>swDNN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/>
              <a:t>对于</a:t>
            </a:r>
            <a:r>
              <a:rPr kumimoji="1" lang="en-US" altLang="zh-CN"/>
              <a:t>Transformer</a:t>
            </a:r>
            <a:r>
              <a:rPr kumimoji="1" lang="zh-CN" altLang="en-US"/>
              <a:t>的优化</a:t>
            </a:r>
            <a:endParaRPr kumimoji="1" lang="en-US" altLang="zh-CN"/>
          </a:p>
          <a:p>
            <a:endParaRPr kumimoji="1" lang="en-US" altLang="zh-CN"/>
          </a:p>
          <a:p>
            <a:r>
              <a:rPr kumimoji="1" lang="zh-CN" altLang="en-US"/>
              <a:t>数据集：</a:t>
            </a:r>
            <a:endParaRPr kumimoji="1"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/>
              <a:t>全球</a:t>
            </a:r>
            <a:r>
              <a:rPr kumimoji="1" lang="en-US" altLang="zh-CN"/>
              <a:t>10m</a:t>
            </a:r>
            <a:r>
              <a:rPr kumimoji="1" lang="zh-CN" altLang="en-US"/>
              <a:t>分辨率</a:t>
            </a:r>
            <a:endParaRPr kumimoji="1"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/>
              <a:t>MillionAID (500GB)</a:t>
            </a:r>
          </a:p>
          <a:p>
            <a:endParaRPr kumimoji="1"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AE97F1D-0F15-9664-EA0A-4A8E4108F8CA}"/>
              </a:ext>
            </a:extLst>
          </p:cNvPr>
          <p:cNvSpPr txBox="1"/>
          <p:nvPr/>
        </p:nvSpPr>
        <p:spPr>
          <a:xfrm>
            <a:off x="297547" y="1562709"/>
            <a:ext cx="3615336" cy="1297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/>
              <a:t>基于</a:t>
            </a:r>
            <a:r>
              <a:rPr kumimoji="1" lang="en-US" altLang="zh-CN"/>
              <a:t>Transformer</a:t>
            </a:r>
            <a:r>
              <a:rPr kumimoji="1" lang="zh-CN" altLang="en-US"/>
              <a:t>构建</a:t>
            </a:r>
            <a:r>
              <a:rPr kumimoji="1" lang="en-US" altLang="zh-CN"/>
              <a:t>Backbone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/>
              <a:t>使用图像掩码进行自监督学习</a:t>
            </a:r>
            <a:endParaRPr kumimoji="1" lang="en-US" altLang="zh-CN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/>
              <a:t>使用下游任务验证</a:t>
            </a:r>
          </a:p>
        </p:txBody>
      </p:sp>
    </p:spTree>
    <p:extLst>
      <p:ext uri="{BB962C8B-B14F-4D97-AF65-F5344CB8AC3E}">
        <p14:creationId xmlns:p14="http://schemas.microsoft.com/office/powerpoint/2010/main" val="1486581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88564" y="2408194"/>
            <a:ext cx="8566879" cy="826889"/>
          </a:xfrm>
        </p:spPr>
        <p:txBody>
          <a:bodyPr>
            <a:noAutofit/>
          </a:bodyPr>
          <a:lstStyle/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  <a:cs typeface="Times New Roman" charset="0"/>
              </a:rPr>
              <a:t>谢谢！</a:t>
            </a:r>
          </a:p>
        </p:txBody>
      </p:sp>
      <p:sp>
        <p:nvSpPr>
          <p:cNvPr id="5" name="副标题 2">
            <a:extLst>
              <a:ext uri="{FF2B5EF4-FFF2-40B4-BE49-F238E27FC236}">
                <a16:creationId xmlns:a16="http://schemas.microsoft.com/office/drawing/2014/main" id="{7753C6A2-28F1-469E-8EA2-1F9DCF79DA05}"/>
              </a:ext>
            </a:extLst>
          </p:cNvPr>
          <p:cNvSpPr txBox="1">
            <a:spLocks/>
          </p:cNvSpPr>
          <p:nvPr/>
        </p:nvSpPr>
        <p:spPr>
          <a:xfrm>
            <a:off x="2340803" y="5432165"/>
            <a:ext cx="4462394" cy="12084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赵祎</a:t>
            </a:r>
            <a:endParaRPr lang="en-US" altLang="zh-CN" sz="2000" b="1" dirty="0">
              <a:solidFill>
                <a:prstClr val="black"/>
              </a:solidFill>
              <a:latin typeface="仿宋" panose="02010609060101010101" pitchFamily="49" charset="-122"/>
              <a:ea typeface="仿宋" panose="02010609060101010101" pitchFamily="49" charset="-122"/>
              <a:cs typeface="Times New Roman" charset="0"/>
            </a:endParaRPr>
          </a:p>
          <a:p>
            <a:pPr marL="0" indent="0" algn="ctr">
              <a:buNone/>
            </a:pPr>
            <a:r>
              <a:rPr lang="en-US" altLang="zh-CN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2022</a:t>
            </a:r>
            <a:r>
              <a:rPr lang="zh-CN" altLang="en-US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年</a:t>
            </a:r>
            <a:r>
              <a:rPr lang="en-US" altLang="zh-CN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12</a:t>
            </a:r>
            <a:r>
              <a:rPr lang="zh-CN" altLang="en-US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月</a:t>
            </a:r>
            <a:r>
              <a:rPr lang="en-US" altLang="zh-CN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19</a:t>
            </a:r>
            <a:r>
              <a:rPr lang="zh-CN" altLang="en-US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日</a:t>
            </a:r>
            <a:endParaRPr lang="en-US" altLang="zh-CN" sz="2000" b="1" dirty="0">
              <a:solidFill>
                <a:prstClr val="black"/>
              </a:solidFill>
              <a:latin typeface="仿宋" panose="02010609060101010101" pitchFamily="49" charset="-122"/>
              <a:ea typeface="仿宋" panose="02010609060101010101" pitchFamily="49" charset="-122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03043"/>
      </p:ext>
    </p:extLst>
  </p:cSld>
  <p:clrMapOvr>
    <a:masterClrMapping/>
  </p:clrMapOvr>
</p:sld>
</file>

<file path=ppt/theme/theme1.xml><?xml version="1.0" encoding="utf-8"?>
<a:theme xmlns:a="http://schemas.openxmlformats.org/drawingml/2006/main" name="ICPADS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nG_Interview_公式.pptx" id="{09336ACC-17A5-4195-B555-0041EB73CD84}" vid="{4E8448D4-3BDC-4723-AA9D-C1D5A39E4AE0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32597</TotalTime>
  <Words>282</Words>
  <Application>Microsoft Macintosh PowerPoint</Application>
  <PresentationFormat>全屏显示(4:3)</PresentationFormat>
  <Paragraphs>180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16" baseType="lpstr">
      <vt:lpstr>等线</vt:lpstr>
      <vt:lpstr>等线</vt:lpstr>
      <vt:lpstr>DengXian Light</vt:lpstr>
      <vt:lpstr>仿宋</vt:lpstr>
      <vt:lpstr>黑体</vt:lpstr>
      <vt:lpstr>华文宋体</vt:lpstr>
      <vt:lpstr>宋体</vt:lpstr>
      <vt:lpstr>Arial</vt:lpstr>
      <vt:lpstr>Calibri</vt:lpstr>
      <vt:lpstr>Times New Roman</vt:lpstr>
      <vt:lpstr>ICPADS-1</vt:lpstr>
      <vt:lpstr>自定义设计方案</vt:lpstr>
      <vt:lpstr>组会讨论</vt:lpstr>
      <vt:lpstr>语义分割-域泛化 </vt:lpstr>
      <vt:lpstr>神威超算遥感大模型</vt:lpstr>
      <vt:lpstr>谢谢！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赵 祎</cp:lastModifiedBy>
  <cp:revision>3886</cp:revision>
  <cp:lastPrinted>2018-09-22T10:47:37Z</cp:lastPrinted>
  <dcterms:created xsi:type="dcterms:W3CDTF">2016-08-04T01:32:41Z</dcterms:created>
  <dcterms:modified xsi:type="dcterms:W3CDTF">2022-12-19T12:44:42Z</dcterms:modified>
</cp:coreProperties>
</file>