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8" r:id="rId1"/>
  </p:sldMasterIdLst>
  <p:notesMasterIdLst>
    <p:notesMasterId r:id="rId13"/>
  </p:notesMasterIdLst>
  <p:sldIdLst>
    <p:sldId id="275" r:id="rId2"/>
    <p:sldId id="276" r:id="rId3"/>
    <p:sldId id="277" r:id="rId4"/>
    <p:sldId id="282" r:id="rId5"/>
    <p:sldId id="283" r:id="rId6"/>
    <p:sldId id="280" r:id="rId7"/>
    <p:sldId id="284" r:id="rId8"/>
    <p:sldId id="287" r:id="rId9"/>
    <p:sldId id="288" r:id="rId10"/>
    <p:sldId id="290" r:id="rId11"/>
    <p:sldId id="28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307D"/>
    <a:srgbClr val="FFFFFF"/>
    <a:srgbClr val="F6F4F7"/>
    <a:srgbClr val="93549F"/>
    <a:srgbClr val="FEFDFF"/>
    <a:srgbClr val="E1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42"/>
    <p:restoredTop sz="92967"/>
  </p:normalViewPr>
  <p:slideViewPr>
    <p:cSldViewPr snapToGrid="0" snapToObjects="1">
      <p:cViewPr varScale="1">
        <p:scale>
          <a:sx n="127" d="100"/>
          <a:sy n="127" d="100"/>
        </p:scale>
        <p:origin x="616" y="176"/>
      </p:cViewPr>
      <p:guideLst/>
    </p:cSldViewPr>
  </p:slideViewPr>
  <p:outlineViewPr>
    <p:cViewPr>
      <p:scale>
        <a:sx n="33" d="100"/>
        <a:sy n="33" d="100"/>
      </p:scale>
      <p:origin x="0" y="-114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51940-DB52-3B48-AABB-9C7938529E4E}" type="datetimeFigureOut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8717E-F74C-4246-A795-6577BEDC838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1529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/>
              <a:t>和大家进行一个问好和精神蓬勃的开场，希望大家能轻松地来听，由于当助教上小课，所以说话的调调可能会有一点奇怪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8717E-F74C-4246-A795-6577BEDC8382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46632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/>
              <a:t>人生三问是为了活跃气氛，重点是引入我们的两大主题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8717E-F74C-4246-A795-6577BEDC8382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392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/>
              <a:t>人的问题往往来自于自己的认知范围内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讲述一下这个故事</a:t>
            </a:r>
            <a:r>
              <a:rPr kumimoji="1" lang="en-US" altLang="zh-CN" dirty="0"/>
              <a:t>,</a:t>
            </a:r>
            <a:r>
              <a:rPr kumimoji="1" lang="zh-CN" altLang="en-US" dirty="0"/>
              <a:t>或许可以从结论说起，引起大家的注意和思考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8717E-F74C-4246-A795-6577BEDC8382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1071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/>
              <a:t>讲述一下这个故事</a:t>
            </a:r>
            <a:r>
              <a:rPr kumimoji="1" lang="en-US" altLang="zh-CN" dirty="0"/>
              <a:t>,</a:t>
            </a:r>
            <a:r>
              <a:rPr kumimoji="1" lang="zh-CN" altLang="en-US" dirty="0"/>
              <a:t>或许可以从结论说起，引起大家的注意和思考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18717E-F74C-4246-A795-6577BEDC8382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4840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>
            <a:extLst>
              <a:ext uri="{FF2B5EF4-FFF2-40B4-BE49-F238E27FC236}">
                <a16:creationId xmlns:a16="http://schemas.microsoft.com/office/drawing/2014/main" id="{7801A0AD-A4D9-2B48-AB5E-2388481E37AE}"/>
              </a:ext>
            </a:extLst>
          </p:cNvPr>
          <p:cNvGrpSpPr/>
          <p:nvPr userDrawn="1"/>
        </p:nvGrpSpPr>
        <p:grpSpPr>
          <a:xfrm>
            <a:off x="599225" y="1736370"/>
            <a:ext cx="10993549" cy="1903301"/>
            <a:chOff x="599225" y="1921565"/>
            <a:chExt cx="10993549" cy="1903301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47A9D506-C91D-DF44-8641-48F37CD3C15A}"/>
                </a:ext>
              </a:extLst>
            </p:cNvPr>
            <p:cNvSpPr/>
            <p:nvPr userDrawn="1"/>
          </p:nvSpPr>
          <p:spPr>
            <a:xfrm>
              <a:off x="599225" y="1921565"/>
              <a:ext cx="10993549" cy="19033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8" name="半闭框 17">
              <a:extLst>
                <a:ext uri="{FF2B5EF4-FFF2-40B4-BE49-F238E27FC236}">
                  <a16:creationId xmlns:a16="http://schemas.microsoft.com/office/drawing/2014/main" id="{A1E2328B-A4C4-764E-ACC8-998B2E63C537}"/>
                </a:ext>
              </a:extLst>
            </p:cNvPr>
            <p:cNvSpPr/>
            <p:nvPr userDrawn="1"/>
          </p:nvSpPr>
          <p:spPr>
            <a:xfrm>
              <a:off x="599225" y="1921565"/>
              <a:ext cx="821803" cy="867934"/>
            </a:xfrm>
            <a:prstGeom prst="halfFrame">
              <a:avLst>
                <a:gd name="adj1" fmla="val 23474"/>
                <a:gd name="adj2" fmla="val 2347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0533506A-6FCC-464D-8406-9673E74408CF}"/>
                </a:ext>
              </a:extLst>
            </p:cNvPr>
            <p:cNvSpPr/>
            <p:nvPr userDrawn="1"/>
          </p:nvSpPr>
          <p:spPr>
            <a:xfrm>
              <a:off x="10161778" y="3614195"/>
              <a:ext cx="1430996" cy="21067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pic>
        <p:nvPicPr>
          <p:cNvPr id="8" name="图片 7">
            <a:extLst>
              <a:ext uri="{FF2B5EF4-FFF2-40B4-BE49-F238E27FC236}">
                <a16:creationId xmlns:a16="http://schemas.microsoft.com/office/drawing/2014/main" id="{194A483F-9AA2-A24C-BA23-AD5256267A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351" y="399605"/>
            <a:ext cx="2538904" cy="107441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43FE9298-60C2-9548-BC1E-E8694904B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3169" y="2028084"/>
            <a:ext cx="10265664" cy="1356406"/>
          </a:xfrm>
          <a:prstGeom prst="rect">
            <a:avLst/>
          </a:prstGeom>
          <a:effectLst/>
        </p:spPr>
        <p:txBody>
          <a:bodyPr anchor="b">
            <a:normAutofit/>
          </a:bodyPr>
          <a:lstStyle>
            <a:lvl1pPr algn="l">
              <a:defRPr lang="en-US" altLang="en-US" sz="3600" b="0" kern="1200" cap="all" dirty="0">
                <a:solidFill>
                  <a:srgbClr val="5C307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03A73B5-4CCB-264A-803E-B46FEDFF9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169" y="3819054"/>
            <a:ext cx="10265664" cy="1340999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EFB8BDD-FC0A-384D-B32A-D2CC0933A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B87B-B23E-1643-802F-B7D77D4899D4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4A11234-2E12-B147-A4FF-3B4989798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EFFF194-7BE9-7440-90F5-0BA3D1B4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34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75A8-7652-3143-B1BE-F5668DFBF613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D9AF46F-872C-C04A-AF83-BC1E8674B16A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8876" y="6054012"/>
            <a:ext cx="4191931" cy="47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48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>
            <a:extLst>
              <a:ext uri="{FF2B5EF4-FFF2-40B4-BE49-F238E27FC236}">
                <a16:creationId xmlns:a16="http://schemas.microsoft.com/office/drawing/2014/main" id="{DD0108F8-765A-DF43-9CAF-934132882EE3}"/>
              </a:ext>
            </a:extLst>
          </p:cNvPr>
          <p:cNvSpPr>
            <a:spLocks noChangeAspect="1"/>
          </p:cNvSpPr>
          <p:nvPr userDrawn="1"/>
        </p:nvSpPr>
        <p:spPr>
          <a:xfrm>
            <a:off x="447816" y="4914808"/>
            <a:ext cx="385561" cy="10322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1463" y="4928762"/>
            <a:ext cx="10333301" cy="65314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400" b="0">
                <a:solidFill>
                  <a:srgbClr val="5C307D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1463" y="5581910"/>
            <a:ext cx="10333301" cy="365126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rgbClr val="5C307D"/>
                </a:solidFill>
              </a:defRPr>
            </a:lvl1pPr>
            <a:lvl2pPr marL="457189" indent="0">
              <a:buNone/>
              <a:defRPr sz="11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23545" y="6060170"/>
            <a:ext cx="252328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DAE3708-752A-B049-A45B-8F3DE32C4D1A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377" y="6055844"/>
            <a:ext cx="65855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51493" y="6060170"/>
            <a:ext cx="120327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F025F6F4-386D-EB45-974E-2539ED6C5D65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8876" y="6054012"/>
            <a:ext cx="4191931" cy="47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074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395677"/>
            <a:ext cx="11029616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3" y="496241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28DF-D626-0D4D-89BC-8433FA1A60DB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BC31443F-5E2C-E54C-9450-204B550B7026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8876" y="6054012"/>
            <a:ext cx="4191931" cy="47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797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B16BB-05AB-F44A-98FF-AFEF87C80DE5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D92ADC6-CE60-BE46-B46D-E72C08A66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27691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BC0A53C-150C-A541-93A8-A5B4C7EFDD96}"/>
              </a:ext>
            </a:extLst>
          </p:cNvPr>
          <p:cNvSpPr>
            <a:spLocks noChangeAspect="1"/>
          </p:cNvSpPr>
          <p:nvPr userDrawn="1"/>
        </p:nvSpPr>
        <p:spPr>
          <a:xfrm>
            <a:off x="8884030" y="675726"/>
            <a:ext cx="88976" cy="7918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Vertical Title 1">
            <a:extLst>
              <a:ext uri="{FF2B5EF4-FFF2-40B4-BE49-F238E27FC236}">
                <a16:creationId xmlns:a16="http://schemas.microsoft.com/office/drawing/2014/main" id="{9D3F700B-2D07-A448-9622-360F28D96C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69649" y="675726"/>
            <a:ext cx="1899496" cy="5183073"/>
          </a:xfrm>
          <a:prstGeom prst="rect">
            <a:avLst/>
          </a:prstGeo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2" name="Vertical Text Placeholder 2">
            <a:extLst>
              <a:ext uri="{FF2B5EF4-FFF2-40B4-BE49-F238E27FC236}">
                <a16:creationId xmlns:a16="http://schemas.microsoft.com/office/drawing/2014/main" id="{5F0B6C42-B8E7-1C45-A053-18F7FE5B2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791611" cy="5183073"/>
          </a:xfrm>
        </p:spPr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EC89D33-28DC-B746-AE7D-E6085CC30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2F7F-379A-F848-BBB5-3852997054D2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EE1EF53-0E9B-E243-B4F1-B1C7F0BD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03DA247-823F-034B-AEC0-494674B60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0564E91E-AD25-E84D-B251-2B169689F71C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8876" y="6054012"/>
            <a:ext cx="4191931" cy="47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4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377" y="1859438"/>
            <a:ext cx="10521387" cy="40986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10" name="标题 9">
            <a:extLst>
              <a:ext uri="{FF2B5EF4-FFF2-40B4-BE49-F238E27FC236}">
                <a16:creationId xmlns:a16="http://schemas.microsoft.com/office/drawing/2014/main" id="{B3414000-0475-7845-9508-337FFFC1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11" name="日期占位符 10">
            <a:extLst>
              <a:ext uri="{FF2B5EF4-FFF2-40B4-BE49-F238E27FC236}">
                <a16:creationId xmlns:a16="http://schemas.microsoft.com/office/drawing/2014/main" id="{2265DA69-D9B6-384B-91FC-5C225D98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0C63-48C2-C746-AB51-ECD12A6A376E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198CD9FF-6143-0B4F-B35B-FC5B48F3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B99E00C6-785E-8740-9B07-6D282AB5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8874" y="6400277"/>
            <a:ext cx="1203271" cy="365125"/>
          </a:xfrm>
        </p:spPr>
        <p:txBody>
          <a:bodyPr/>
          <a:lstStyle>
            <a:lvl1pPr>
              <a:defRPr sz="2000"/>
            </a:lvl1pPr>
          </a:lstStyle>
          <a:p>
            <a:fld id="{977BA8E6-E826-B147-AA17-E3D76A29629C}" type="slidenum">
              <a:rPr kumimoji="1" lang="zh-CN" altLang="en-US" smtClean="0"/>
              <a:pPr/>
              <a:t>‹#›</a:t>
            </a:fld>
            <a:endParaRPr kumimoji="1" lang="zh-CN" altLang="en-US" dirty="0"/>
          </a:p>
        </p:txBody>
      </p:sp>
      <p:graphicFrame>
        <p:nvGraphicFramePr>
          <p:cNvPr id="14" name="表格 9">
            <a:extLst>
              <a:ext uri="{FF2B5EF4-FFF2-40B4-BE49-F238E27FC236}">
                <a16:creationId xmlns:a16="http://schemas.microsoft.com/office/drawing/2014/main" id="{B68E0158-A32B-B74B-A66C-4D3ADA3F5E7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26077775"/>
              </p:ext>
            </p:extLst>
          </p:nvPr>
        </p:nvGraphicFramePr>
        <p:xfrm>
          <a:off x="-23577" y="-23150"/>
          <a:ext cx="1221557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859">
                  <a:extLst>
                    <a:ext uri="{9D8B030D-6E8A-4147-A177-3AD203B41FA5}">
                      <a16:colId xmlns:a16="http://schemas.microsoft.com/office/drawing/2014/main" val="3790592075"/>
                    </a:ext>
                  </a:extLst>
                </a:gridCol>
                <a:gridCol w="4071859">
                  <a:extLst>
                    <a:ext uri="{9D8B030D-6E8A-4147-A177-3AD203B41FA5}">
                      <a16:colId xmlns:a16="http://schemas.microsoft.com/office/drawing/2014/main" val="273159230"/>
                    </a:ext>
                  </a:extLst>
                </a:gridCol>
                <a:gridCol w="4071859">
                  <a:extLst>
                    <a:ext uri="{9D8B030D-6E8A-4147-A177-3AD203B41FA5}">
                      <a16:colId xmlns:a16="http://schemas.microsoft.com/office/drawing/2014/main" val="3975483946"/>
                    </a:ext>
                  </a:extLst>
                </a:gridCol>
              </a:tblGrid>
              <a:tr h="328645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研究兴趣的起源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30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ln>
                            <a:noFill/>
                          </a:ln>
                          <a:solidFill>
                            <a:srgbClr val="5C307D"/>
                          </a:solidFill>
                        </a:rPr>
                        <a:t>研究领域的现状</a:t>
                      </a:r>
                    </a:p>
                  </a:txBody>
                  <a:tcPr>
                    <a:lnL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ln>
                            <a:noFill/>
                          </a:ln>
                          <a:solidFill>
                            <a:srgbClr val="5C307D"/>
                          </a:solidFill>
                        </a:rPr>
                        <a:t>研究兴趣的进一步确立</a:t>
                      </a:r>
                    </a:p>
                  </a:txBody>
                  <a:tcPr>
                    <a:lnL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40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90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377" y="1859438"/>
            <a:ext cx="10521387" cy="40986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10" name="标题 9">
            <a:extLst>
              <a:ext uri="{FF2B5EF4-FFF2-40B4-BE49-F238E27FC236}">
                <a16:creationId xmlns:a16="http://schemas.microsoft.com/office/drawing/2014/main" id="{B3414000-0475-7845-9508-337FFFC1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11" name="日期占位符 10">
            <a:extLst>
              <a:ext uri="{FF2B5EF4-FFF2-40B4-BE49-F238E27FC236}">
                <a16:creationId xmlns:a16="http://schemas.microsoft.com/office/drawing/2014/main" id="{2265DA69-D9B6-384B-91FC-5C225D98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0C63-48C2-C746-AB51-ECD12A6A376E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198CD9FF-6143-0B4F-B35B-FC5B48F3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B99E00C6-785E-8740-9B07-6D282AB5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8874" y="6400277"/>
            <a:ext cx="1203271" cy="365125"/>
          </a:xfrm>
        </p:spPr>
        <p:txBody>
          <a:bodyPr/>
          <a:lstStyle>
            <a:lvl1pPr>
              <a:defRPr sz="2000"/>
            </a:lvl1pPr>
          </a:lstStyle>
          <a:p>
            <a:fld id="{977BA8E6-E826-B147-AA17-E3D76A29629C}" type="slidenum">
              <a:rPr kumimoji="1" lang="zh-CN" altLang="en-US" smtClean="0"/>
              <a:pPr/>
              <a:t>‹#›</a:t>
            </a:fld>
            <a:endParaRPr kumimoji="1" lang="zh-CN" altLang="en-US" dirty="0"/>
          </a:p>
        </p:txBody>
      </p:sp>
      <p:graphicFrame>
        <p:nvGraphicFramePr>
          <p:cNvPr id="7" name="表格 9">
            <a:extLst>
              <a:ext uri="{FF2B5EF4-FFF2-40B4-BE49-F238E27FC236}">
                <a16:creationId xmlns:a16="http://schemas.microsoft.com/office/drawing/2014/main" id="{92FB8A8C-D537-D04C-82BB-29D63068584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29176165"/>
              </p:ext>
            </p:extLst>
          </p:nvPr>
        </p:nvGraphicFramePr>
        <p:xfrm>
          <a:off x="-23577" y="-23150"/>
          <a:ext cx="1221557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859">
                  <a:extLst>
                    <a:ext uri="{9D8B030D-6E8A-4147-A177-3AD203B41FA5}">
                      <a16:colId xmlns:a16="http://schemas.microsoft.com/office/drawing/2014/main" val="3790592075"/>
                    </a:ext>
                  </a:extLst>
                </a:gridCol>
                <a:gridCol w="4071859">
                  <a:extLst>
                    <a:ext uri="{9D8B030D-6E8A-4147-A177-3AD203B41FA5}">
                      <a16:colId xmlns:a16="http://schemas.microsoft.com/office/drawing/2014/main" val="273159230"/>
                    </a:ext>
                  </a:extLst>
                </a:gridCol>
                <a:gridCol w="4071859">
                  <a:extLst>
                    <a:ext uri="{9D8B030D-6E8A-4147-A177-3AD203B41FA5}">
                      <a16:colId xmlns:a16="http://schemas.microsoft.com/office/drawing/2014/main" val="3975483946"/>
                    </a:ext>
                  </a:extLst>
                </a:gridCol>
              </a:tblGrid>
              <a:tr h="328645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ln>
                            <a:noFill/>
                          </a:ln>
                          <a:solidFill>
                            <a:srgbClr val="5C307D"/>
                          </a:solidFill>
                        </a:rPr>
                        <a:t>研究兴趣的起源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189" rtl="0" eaLnBrk="1" latinLnBrk="0" hangingPunct="1"/>
                      <a:r>
                        <a:rPr lang="zh-CN" altLang="en-US" sz="1800" b="0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研究领域的现状</a:t>
                      </a:r>
                    </a:p>
                  </a:txBody>
                  <a:tcPr>
                    <a:lnL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30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ln>
                            <a:noFill/>
                          </a:ln>
                          <a:solidFill>
                            <a:srgbClr val="5C307D"/>
                          </a:solidFill>
                        </a:rPr>
                        <a:t>研究兴趣的进一步确立</a:t>
                      </a:r>
                    </a:p>
                  </a:txBody>
                  <a:tcPr>
                    <a:lnL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40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99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377" y="1859438"/>
            <a:ext cx="10521387" cy="40986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10" name="标题 9">
            <a:extLst>
              <a:ext uri="{FF2B5EF4-FFF2-40B4-BE49-F238E27FC236}">
                <a16:creationId xmlns:a16="http://schemas.microsoft.com/office/drawing/2014/main" id="{B3414000-0475-7845-9508-337FFFC1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11" name="日期占位符 10">
            <a:extLst>
              <a:ext uri="{FF2B5EF4-FFF2-40B4-BE49-F238E27FC236}">
                <a16:creationId xmlns:a16="http://schemas.microsoft.com/office/drawing/2014/main" id="{2265DA69-D9B6-384B-91FC-5C225D98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0C63-48C2-C746-AB51-ECD12A6A376E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12" name="页脚占位符 11">
            <a:extLst>
              <a:ext uri="{FF2B5EF4-FFF2-40B4-BE49-F238E27FC236}">
                <a16:creationId xmlns:a16="http://schemas.microsoft.com/office/drawing/2014/main" id="{198CD9FF-6143-0B4F-B35B-FC5B48F3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B99E00C6-785E-8740-9B07-6D282AB5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68874" y="6400277"/>
            <a:ext cx="1203271" cy="365125"/>
          </a:xfrm>
        </p:spPr>
        <p:txBody>
          <a:bodyPr/>
          <a:lstStyle>
            <a:lvl1pPr>
              <a:defRPr sz="2000"/>
            </a:lvl1pPr>
          </a:lstStyle>
          <a:p>
            <a:fld id="{977BA8E6-E826-B147-AA17-E3D76A29629C}" type="slidenum">
              <a:rPr kumimoji="1" lang="zh-CN" altLang="en-US" smtClean="0"/>
              <a:pPr/>
              <a:t>‹#›</a:t>
            </a:fld>
            <a:endParaRPr kumimoji="1" lang="zh-CN" altLang="en-US" dirty="0"/>
          </a:p>
        </p:txBody>
      </p:sp>
      <p:graphicFrame>
        <p:nvGraphicFramePr>
          <p:cNvPr id="7" name="表格 9">
            <a:extLst>
              <a:ext uri="{FF2B5EF4-FFF2-40B4-BE49-F238E27FC236}">
                <a16:creationId xmlns:a16="http://schemas.microsoft.com/office/drawing/2014/main" id="{BFFB74E5-9919-A44C-B4A1-400A87E950C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30685896"/>
              </p:ext>
            </p:extLst>
          </p:nvPr>
        </p:nvGraphicFramePr>
        <p:xfrm>
          <a:off x="-23577" y="-23150"/>
          <a:ext cx="12215577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859">
                  <a:extLst>
                    <a:ext uri="{9D8B030D-6E8A-4147-A177-3AD203B41FA5}">
                      <a16:colId xmlns:a16="http://schemas.microsoft.com/office/drawing/2014/main" val="3790592075"/>
                    </a:ext>
                  </a:extLst>
                </a:gridCol>
                <a:gridCol w="4071859">
                  <a:extLst>
                    <a:ext uri="{9D8B030D-6E8A-4147-A177-3AD203B41FA5}">
                      <a16:colId xmlns:a16="http://schemas.microsoft.com/office/drawing/2014/main" val="273159230"/>
                    </a:ext>
                  </a:extLst>
                </a:gridCol>
                <a:gridCol w="4071859">
                  <a:extLst>
                    <a:ext uri="{9D8B030D-6E8A-4147-A177-3AD203B41FA5}">
                      <a16:colId xmlns:a16="http://schemas.microsoft.com/office/drawing/2014/main" val="3975483946"/>
                    </a:ext>
                  </a:extLst>
                </a:gridCol>
              </a:tblGrid>
              <a:tr h="328645"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ln>
                            <a:noFill/>
                          </a:ln>
                          <a:solidFill>
                            <a:srgbClr val="5C307D"/>
                          </a:solidFill>
                        </a:rPr>
                        <a:t>研究兴趣的起源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ln>
                            <a:noFill/>
                          </a:ln>
                          <a:solidFill>
                            <a:srgbClr val="5C307D"/>
                          </a:solidFill>
                        </a:rPr>
                        <a:t>研究领域的现状</a:t>
                      </a:r>
                    </a:p>
                  </a:txBody>
                  <a:tcPr>
                    <a:lnL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研究兴趣的进一步确立</a:t>
                      </a:r>
                    </a:p>
                  </a:txBody>
                  <a:tcPr>
                    <a:lnL w="38100" cap="flat" cmpd="sng" algn="ctr">
                      <a:solidFill>
                        <a:srgbClr val="5C30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C30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40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21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6727754-C851-C341-8EC8-C90F9BC75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883" y="2118167"/>
            <a:ext cx="10178926" cy="3602477"/>
          </a:xfrm>
        </p:spPr>
        <p:txBody>
          <a:bodyPr anchor="ctr">
            <a:normAutofit/>
          </a:bodyPr>
          <a:lstStyle>
            <a:lvl1pPr algn="l">
              <a:defRPr sz="32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F81271-2815-9B4A-9DE1-54434A60C9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5597317"/>
            <a:ext cx="2844799" cy="365125"/>
          </a:xfrm>
        </p:spPr>
        <p:txBody>
          <a:bodyPr/>
          <a:lstStyle/>
          <a:p>
            <a:fld id="{962900D9-F7B1-724A-9DE7-228F1C4EFA34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57A6457-265E-454A-8DEA-AC0A1AAC3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1882" y="5592991"/>
            <a:ext cx="6066519" cy="365125"/>
          </a:xfrm>
        </p:spPr>
        <p:txBody>
          <a:bodyPr/>
          <a:lstStyle/>
          <a:p>
            <a:endParaRPr kumimoji="1" lang="zh-CN" alt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17055F7E-60B7-6A43-A3E4-C6F9DC89F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597317"/>
            <a:ext cx="1052508" cy="365125"/>
          </a:xfrm>
        </p:spPr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D989D6D-F1B5-F54E-813A-CCB6A463D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1882" y="490438"/>
            <a:ext cx="10178925" cy="135145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23D49990-DD79-AF4A-809C-C7A68D94B066}"/>
              </a:ext>
            </a:extLst>
          </p:cNvPr>
          <p:cNvSpPr/>
          <p:nvPr userDrawn="1"/>
        </p:nvSpPr>
        <p:spPr>
          <a:xfrm rot="5400000">
            <a:off x="-2692137" y="3263038"/>
            <a:ext cx="6858000" cy="33192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5486C05D-29C6-DD43-A707-AAD5F66C1615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8876" y="6054012"/>
            <a:ext cx="4191931" cy="47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15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id="{EA6CC6FD-0536-1042-94FB-7B29BCD323E4}"/>
              </a:ext>
            </a:extLst>
          </p:cNvPr>
          <p:cNvGrpSpPr/>
          <p:nvPr userDrawn="1"/>
        </p:nvGrpSpPr>
        <p:grpSpPr>
          <a:xfrm>
            <a:off x="599225" y="1736370"/>
            <a:ext cx="10993549" cy="1903301"/>
            <a:chOff x="599225" y="1921565"/>
            <a:chExt cx="10993549" cy="1903301"/>
          </a:xfrm>
        </p:grpSpPr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4BB59113-F03A-6147-A467-92DB82160BCD}"/>
                </a:ext>
              </a:extLst>
            </p:cNvPr>
            <p:cNvSpPr/>
            <p:nvPr userDrawn="1"/>
          </p:nvSpPr>
          <p:spPr>
            <a:xfrm>
              <a:off x="599225" y="1921565"/>
              <a:ext cx="10993549" cy="19033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C3E5866-268A-1A4A-BD63-7247C0C32E7C}"/>
                </a:ext>
              </a:extLst>
            </p:cNvPr>
            <p:cNvSpPr/>
            <p:nvPr userDrawn="1"/>
          </p:nvSpPr>
          <p:spPr>
            <a:xfrm>
              <a:off x="599227" y="1921566"/>
              <a:ext cx="192900" cy="19033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24" name="Title 1">
            <a:extLst>
              <a:ext uri="{FF2B5EF4-FFF2-40B4-BE49-F238E27FC236}">
                <a16:creationId xmlns:a16="http://schemas.microsoft.com/office/drawing/2014/main" id="{B3AEDE27-05BC-DA44-AA23-81C54830A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3169" y="2028083"/>
            <a:ext cx="10265664" cy="1376851"/>
          </a:xfrm>
          <a:prstGeom prst="rect">
            <a:avLst/>
          </a:prstGeom>
          <a:effectLst/>
        </p:spPr>
        <p:txBody>
          <a:bodyPr anchor="ctr">
            <a:normAutofit/>
          </a:bodyPr>
          <a:lstStyle>
            <a:lvl1pPr algn="l">
              <a:defRPr lang="en-US" altLang="en-US" sz="3600" b="0" kern="1200" cap="all" dirty="0">
                <a:solidFill>
                  <a:srgbClr val="5C307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DDB4CB7-B75A-CF44-8C12-E3DE32CE3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3169" y="3830629"/>
            <a:ext cx="10265664" cy="1340999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27" name="日期占位符 10">
            <a:extLst>
              <a:ext uri="{FF2B5EF4-FFF2-40B4-BE49-F238E27FC236}">
                <a16:creationId xmlns:a16="http://schemas.microsoft.com/office/drawing/2014/main" id="{2D4038F2-9086-4849-856C-3F44B96DA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23545" y="5597323"/>
            <a:ext cx="2523280" cy="365125"/>
          </a:xfrm>
        </p:spPr>
        <p:txBody>
          <a:bodyPr/>
          <a:lstStyle/>
          <a:p>
            <a:fld id="{A47FBB45-817E-C04F-BDDC-06588369E626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28" name="页脚占位符 11">
            <a:extLst>
              <a:ext uri="{FF2B5EF4-FFF2-40B4-BE49-F238E27FC236}">
                <a16:creationId xmlns:a16="http://schemas.microsoft.com/office/drawing/2014/main" id="{0ED79189-463D-A34A-93FE-02DAF3CA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3377" y="5592997"/>
            <a:ext cx="6585500" cy="365125"/>
          </a:xfrm>
        </p:spPr>
        <p:txBody>
          <a:bodyPr/>
          <a:lstStyle/>
          <a:p>
            <a:endParaRPr kumimoji="1" lang="zh-CN" altLang="en-US" dirty="0"/>
          </a:p>
        </p:txBody>
      </p:sp>
      <p:sp>
        <p:nvSpPr>
          <p:cNvPr id="29" name="灯片编号占位符 12">
            <a:extLst>
              <a:ext uri="{FF2B5EF4-FFF2-40B4-BE49-F238E27FC236}">
                <a16:creationId xmlns:a16="http://schemas.microsoft.com/office/drawing/2014/main" id="{81D88334-B4F7-F340-8AA4-0865A0C0C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51493" y="5597323"/>
            <a:ext cx="1203271" cy="365125"/>
          </a:xfrm>
        </p:spPr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B9F3DE6-D971-6546-AD7E-4FD54F33CDE7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8876" y="6054012"/>
            <a:ext cx="4191931" cy="47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6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4" y="2228004"/>
            <a:ext cx="5422391" cy="363304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4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05942-80F3-1B42-ABD3-5E5B708AFBC0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90C7D26-A2BB-CE43-BB2A-2808F22C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1461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20" y="2250894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5" y="2926054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7" y="2250894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10" y="2926054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511F-B3A2-7842-8111-7795B6D79CFF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395155F9-0BCA-F049-9D40-4CF28F90A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0600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4F34-1E0F-5A40-8F00-81468AF59863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C31502A-7294-9848-AFF1-6116ACE1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5752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6">
            <a:extLst>
              <a:ext uri="{FF2B5EF4-FFF2-40B4-BE49-F238E27FC236}">
                <a16:creationId xmlns:a16="http://schemas.microsoft.com/office/drawing/2014/main" id="{386CB2C2-B0CA-6B4C-9D67-BC3A516A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306" y="593424"/>
            <a:ext cx="10521388" cy="101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306" y="1946667"/>
            <a:ext cx="10521388" cy="35504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23545" y="5597323"/>
            <a:ext cx="2523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C03BF93-AD80-154E-AFDE-77D17A430B85}" type="datetime1">
              <a:rPr kumimoji="1" lang="zh-CN" altLang="en-US" smtClean="0"/>
              <a:t>2021/12/28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377" y="5592997"/>
            <a:ext cx="6585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kumimoji="1"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49833" y="6392056"/>
            <a:ext cx="1203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2"/>
                </a:solidFill>
              </a:defRPr>
            </a:lvl1pPr>
          </a:lstStyle>
          <a:p>
            <a:fld id="{977BA8E6-E826-B147-AA17-E3D76A29629C}" type="slidenum">
              <a:rPr kumimoji="1" lang="zh-CN" altLang="en-US" smtClean="0"/>
              <a:pPr/>
              <a:t>‹#›</a:t>
            </a:fld>
            <a:endParaRPr kumimoji="1"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5305D68B-2B7C-394A-9C3F-F982EDB21D95}"/>
              </a:ext>
            </a:extLst>
          </p:cNvPr>
          <p:cNvPicPr/>
          <p:nvPr userDrawn="1"/>
        </p:nvPicPr>
        <p:blipFill rotWithShape="1">
          <a:blip r:embed="rId1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8876" y="6054012"/>
            <a:ext cx="4191931" cy="475343"/>
          </a:xfrm>
          <a:prstGeom prst="rect">
            <a:avLst/>
          </a:prstGeom>
        </p:spPr>
      </p:pic>
      <p:sp>
        <p:nvSpPr>
          <p:cNvPr id="2" name="圆角矩形 1">
            <a:extLst>
              <a:ext uri="{FF2B5EF4-FFF2-40B4-BE49-F238E27FC236}">
                <a16:creationId xmlns:a16="http://schemas.microsoft.com/office/drawing/2014/main" id="{281EDAD2-3671-BF43-AEFB-C5625113F562}"/>
              </a:ext>
            </a:extLst>
          </p:cNvPr>
          <p:cNvSpPr/>
          <p:nvPr userDrawn="1"/>
        </p:nvSpPr>
        <p:spPr>
          <a:xfrm>
            <a:off x="586670" y="651024"/>
            <a:ext cx="80595" cy="900000"/>
          </a:xfrm>
          <a:prstGeom prst="roundRect">
            <a:avLst>
              <a:gd name="adj" fmla="val 0"/>
            </a:avLst>
          </a:prstGeom>
          <a:solidFill>
            <a:srgbClr val="5C307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10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76" r:id="rId3"/>
    <p:sldLayoutId id="2147483877" r:id="rId4"/>
    <p:sldLayoutId id="2147483864" r:id="rId5"/>
    <p:sldLayoutId id="2147483865" r:id="rId6"/>
    <p:sldLayoutId id="2147483866" r:id="rId7"/>
    <p:sldLayoutId id="2147483868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3600" b="0" kern="1200" cap="all">
          <a:solidFill>
            <a:srgbClr val="5C307D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5992" indent="-305992" algn="l" defTabSz="457189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600" kern="1200">
          <a:solidFill>
            <a:schemeClr val="tx2"/>
          </a:solidFill>
          <a:latin typeface="+mn-lt"/>
          <a:ea typeface="+mn-ea"/>
          <a:cs typeface="+mn-cs"/>
        </a:defRPr>
      </a:lvl1pPr>
      <a:lvl2pPr marL="629984" indent="-305992" algn="l" defTabSz="457189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99978" indent="-269993" algn="l" defTabSz="457189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241969" indent="-2339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601960" indent="-2339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1899953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199945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499938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799930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FB0C13-2A75-0C49-83AB-92C8A6D99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/>
              <a:t>个人研究兴趣的阐述和调研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B523CBA-ABC3-5C4C-B491-88E71998FE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/>
              <a:t>——</a:t>
            </a:r>
            <a:r>
              <a:rPr kumimoji="1" lang="zh-CN" altLang="en-US" dirty="0"/>
              <a:t>机器学习在算法交易领域的应用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新雅</a:t>
            </a:r>
            <a:r>
              <a:rPr kumimoji="1" lang="en-US" altLang="zh-CN" dirty="0"/>
              <a:t>81</a:t>
            </a:r>
            <a:r>
              <a:rPr kumimoji="1" lang="zh-CN" altLang="en-US" dirty="0"/>
              <a:t> 杨淼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850DF04-142E-744B-856A-CD803735B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0104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4CB8834-CDDF-704E-BA41-AB7A9331F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377" y="2514600"/>
            <a:ext cx="10521387" cy="344352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zh-CN" altLang="en-US" sz="2400" dirty="0"/>
              <a:t>在细分领域阅读和学习相关论文</a:t>
            </a:r>
            <a:endParaRPr kumimoji="1" lang="en-US" altLang="zh-CN" sz="2400" dirty="0"/>
          </a:p>
          <a:p>
            <a:pPr marL="457200" indent="-457200">
              <a:buFont typeface="+mj-lt"/>
              <a:buAutoNum type="arabicPeriod"/>
            </a:pPr>
            <a:r>
              <a:rPr kumimoji="1" lang="zh-CN" altLang="en-US" sz="2400" dirty="0"/>
              <a:t>尝试用</a:t>
            </a:r>
            <a:r>
              <a:rPr kumimoji="1" lang="en-US" altLang="zh-CN" sz="2400" dirty="0"/>
              <a:t>LSTM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CNN</a:t>
            </a:r>
            <a:r>
              <a:rPr kumimoji="1" lang="zh-CN" altLang="en-US" sz="2400" dirty="0"/>
              <a:t>和</a:t>
            </a:r>
            <a:r>
              <a:rPr kumimoji="1" lang="en-US" altLang="zh-CN" sz="2400" dirty="0"/>
              <a:t>DRL</a:t>
            </a:r>
            <a:r>
              <a:rPr kumimoji="1" lang="zh-CN" altLang="en-US" sz="2400" dirty="0"/>
              <a:t>的方法尝试进行数据的处理</a:t>
            </a:r>
            <a:endParaRPr kumimoji="1" lang="en-US" altLang="zh-CN" sz="2400" dirty="0"/>
          </a:p>
          <a:p>
            <a:pPr marL="457200" indent="-457200">
              <a:buFont typeface="+mj-lt"/>
              <a:buAutoNum type="arabicPeriod"/>
            </a:pPr>
            <a:r>
              <a:rPr kumimoji="1" lang="zh-CN" altLang="en-US" sz="2400" dirty="0"/>
              <a:t>理论学习与实践相结合，动态调整探索方向和计划</a:t>
            </a: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5E81B0CD-BC82-A046-9250-83F5F332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后续的学习研究计划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4A1A81-D567-994F-97F0-31CD5AA4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pPr/>
              <a:t>10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9345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B82415-A837-424F-A481-E26C41EEBD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/>
              <a:t>感谢指导！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E9196EE-ECE4-B94D-903A-1D5D4E63A1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D2120F-9F0D-5E4F-94CE-B121E3BAF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7659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933A47E-3F4E-2E4D-9F1B-CB4F86DA67F0}"/>
              </a:ext>
            </a:extLst>
          </p:cNvPr>
          <p:cNvSpPr txBox="1"/>
          <p:nvPr/>
        </p:nvSpPr>
        <p:spPr>
          <a:xfrm>
            <a:off x="4890654" y="1464353"/>
            <a:ext cx="3906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400" dirty="0"/>
              <a:t>你是谁？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D10A50C-3647-634A-BFB3-E3A88E9C2892}"/>
              </a:ext>
            </a:extLst>
          </p:cNvPr>
          <p:cNvSpPr txBox="1"/>
          <p:nvPr/>
        </p:nvSpPr>
        <p:spPr>
          <a:xfrm>
            <a:off x="4357254" y="2839674"/>
            <a:ext cx="3477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400" dirty="0"/>
              <a:t>你从哪里来？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BCA0601-5EE5-9D4E-8EC8-AD4844AB0D67}"/>
              </a:ext>
            </a:extLst>
          </p:cNvPr>
          <p:cNvSpPr txBox="1"/>
          <p:nvPr/>
        </p:nvSpPr>
        <p:spPr>
          <a:xfrm>
            <a:off x="4329544" y="4145712"/>
            <a:ext cx="57773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400" dirty="0"/>
              <a:t>要到哪里去？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ACCA42A-EC8C-7846-BCDE-1451A790B2A6}"/>
              </a:ext>
            </a:extLst>
          </p:cNvPr>
          <p:cNvSpPr txBox="1"/>
          <p:nvPr/>
        </p:nvSpPr>
        <p:spPr>
          <a:xfrm>
            <a:off x="2317172" y="1485456"/>
            <a:ext cx="755765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dirty="0"/>
              <a:t>你好</a:t>
            </a:r>
            <a:r>
              <a:rPr kumimoji="1" lang="en-US" altLang="zh-CN" sz="4400" dirty="0"/>
              <a:t>👋</a:t>
            </a:r>
            <a:r>
              <a:rPr kumimoji="1" lang="zh-CN" altLang="en-US" sz="4400" dirty="0"/>
              <a:t>我叫杨淼</a:t>
            </a:r>
            <a:endParaRPr kumimoji="1" lang="en-US" altLang="zh-CN" sz="4400" dirty="0"/>
          </a:p>
          <a:p>
            <a:pPr algn="ctr"/>
            <a:endParaRPr kumimoji="1" lang="en-US" altLang="zh-CN" sz="4400" dirty="0"/>
          </a:p>
          <a:p>
            <a:pPr algn="ctr"/>
            <a:r>
              <a:rPr kumimoji="1" lang="zh-CN" altLang="en-US" sz="4400" dirty="0"/>
              <a:t>我的研究兴趣从何而来？</a:t>
            </a:r>
            <a:endParaRPr kumimoji="1" lang="en-US" altLang="zh-CN" sz="4400" dirty="0"/>
          </a:p>
          <a:p>
            <a:pPr algn="ctr"/>
            <a:endParaRPr kumimoji="1" lang="en-US" altLang="zh-CN" sz="4400" dirty="0"/>
          </a:p>
          <a:p>
            <a:pPr algn="ctr"/>
            <a:r>
              <a:rPr kumimoji="1" lang="zh-CN" altLang="en-US" sz="4400" dirty="0"/>
              <a:t>我想研究什么？</a:t>
            </a:r>
            <a:endParaRPr kumimoji="1" lang="en-US" altLang="zh-CN" sz="4400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35A215D-7BCE-9A4D-9D5D-E51259EA8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7879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5418B51B-ABE0-0E42-9EDA-C5441C8D5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377" y="1844900"/>
            <a:ext cx="5260693" cy="3777624"/>
          </a:xfrm>
        </p:spPr>
        <p:txBody>
          <a:bodyPr/>
          <a:lstStyle/>
          <a:p>
            <a:r>
              <a:rPr kumimoji="1" lang="zh-CN" altLang="en-US" dirty="0"/>
              <a:t>肖星老师：</a:t>
            </a:r>
            <a:r>
              <a:rPr kumimoji="1" lang="en-US" altLang="zh-CN" dirty="0"/>
              <a:t>《</a:t>
            </a:r>
            <a:r>
              <a:rPr kumimoji="1" lang="zh-CN" altLang="en-US" dirty="0"/>
              <a:t>会计理论</a:t>
            </a:r>
            <a:r>
              <a:rPr kumimoji="1" lang="en-US" altLang="zh-CN" dirty="0"/>
              <a:t>》</a:t>
            </a:r>
          </a:p>
          <a:p>
            <a:r>
              <a:rPr kumimoji="1" lang="zh-CN" altLang="en-US" dirty="0"/>
              <a:t>背景知识：预亏公告是什么？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上市公司每年在</a:t>
            </a:r>
            <a:r>
              <a:rPr kumimoji="1" lang="en-US" altLang="zh-CN" dirty="0"/>
              <a:t>1-4</a:t>
            </a:r>
            <a:r>
              <a:rPr kumimoji="1" lang="zh-CN" altLang="en-US" dirty="0"/>
              <a:t>月份发布上一年的年报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若存在重大财务变化，比如由亏转盈、由盈转亏或盈亏变化幅度超过</a:t>
            </a:r>
            <a:r>
              <a:rPr kumimoji="1" lang="en-US" altLang="zh-CN" dirty="0"/>
              <a:t>50%</a:t>
            </a:r>
            <a:r>
              <a:rPr kumimoji="1" lang="zh-CN" altLang="en-US" dirty="0"/>
              <a:t>，则需要在年报发布前进行披露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预亏公告即公司由盈转亏时需要披露的公告</a:t>
            </a:r>
            <a:endParaRPr kumimoji="1" lang="en-US" altLang="zh-CN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E3D4977C-45C2-E04B-B1C0-406C5218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一切要从一门课说起</a:t>
            </a:r>
            <a:r>
              <a:rPr kumimoji="1" lang="en-US" altLang="zh-CN" dirty="0"/>
              <a:t>……</a:t>
            </a:r>
            <a:r>
              <a:rPr kumimoji="1" lang="zh-CN" altLang="en-US" dirty="0"/>
              <a:t>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D271A4A-35D9-C446-95F8-87480BEC5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070" y="1608624"/>
            <a:ext cx="5758799" cy="4250177"/>
          </a:xfrm>
          <a:prstGeom prst="rect">
            <a:avLst/>
          </a:prstGeom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A8B43F-D169-6841-8A87-90104CDC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pPr/>
              <a:t>3</a:t>
            </a:fld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C98D3A7-5E29-7A4E-A14A-4E881737333C}"/>
              </a:ext>
            </a:extLst>
          </p:cNvPr>
          <p:cNvSpPr txBox="1"/>
          <p:nvPr/>
        </p:nvSpPr>
        <p:spPr>
          <a:xfrm>
            <a:off x="8135734" y="2828835"/>
            <a:ext cx="2913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dirty="0">
                <a:solidFill>
                  <a:srgbClr val="5C307D"/>
                </a:solidFill>
              </a:rPr>
              <a:t>公司发布预亏公告</a:t>
            </a:r>
            <a:endParaRPr kumimoji="1" lang="en-US" altLang="zh-CN" sz="2400" dirty="0">
              <a:solidFill>
                <a:srgbClr val="5C307D"/>
              </a:solidFill>
            </a:endParaRPr>
          </a:p>
          <a:p>
            <a:endParaRPr kumimoji="1" lang="en-US" altLang="zh-CN" sz="2400" dirty="0">
              <a:solidFill>
                <a:srgbClr val="5C307D"/>
              </a:solidFill>
            </a:endParaRPr>
          </a:p>
          <a:p>
            <a:r>
              <a:rPr kumimoji="1" lang="zh-CN" altLang="en-US" sz="2400" dirty="0">
                <a:solidFill>
                  <a:srgbClr val="5C307D"/>
                </a:solidFill>
              </a:rPr>
              <a:t>是好事还是坏事？</a:t>
            </a:r>
          </a:p>
        </p:txBody>
      </p:sp>
    </p:spTree>
    <p:extLst>
      <p:ext uri="{BB962C8B-B14F-4D97-AF65-F5344CB8AC3E}">
        <p14:creationId xmlns:p14="http://schemas.microsoft.com/office/powerpoint/2010/main" val="10762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5418B51B-ABE0-0E42-9EDA-C5441C8D5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377" y="1844900"/>
            <a:ext cx="5260693" cy="3777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zh-CN" sz="2800" dirty="0"/>
          </a:p>
          <a:p>
            <a:pPr marL="514350" indent="-514350">
              <a:buFont typeface="+mj-lt"/>
              <a:buAutoNum type="arabicPeriod"/>
            </a:pPr>
            <a:r>
              <a:rPr kumimoji="1" lang="zh-CN" altLang="en-US" sz="2800" dirty="0"/>
              <a:t>上市公司的壳是稀缺资源</a:t>
            </a:r>
            <a:endParaRPr kumimoji="1" lang="en-US" altLang="zh-CN" sz="2800" dirty="0"/>
          </a:p>
          <a:p>
            <a:pPr marL="514350" indent="-514350">
              <a:buFont typeface="+mj-lt"/>
              <a:buAutoNum type="arabicPeriod"/>
            </a:pPr>
            <a:endParaRPr kumimoji="1" lang="en-US" altLang="zh-CN" sz="2800" dirty="0"/>
          </a:p>
          <a:p>
            <a:pPr marL="514350" indent="-514350">
              <a:buFont typeface="+mj-lt"/>
              <a:buAutoNum type="arabicPeriod"/>
            </a:pPr>
            <a:r>
              <a:rPr kumimoji="1" lang="zh-CN" altLang="en-US" sz="2800" dirty="0"/>
              <a:t>中国公司多有控股股东</a:t>
            </a:r>
            <a:endParaRPr kumimoji="1" lang="en-US" altLang="zh-CN" sz="2800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E3D4977C-45C2-E04B-B1C0-406C5218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为什么会有这样的现象？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D271A4A-35D9-C446-95F8-87480BEC5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070" y="1608624"/>
            <a:ext cx="5758799" cy="4250177"/>
          </a:xfrm>
          <a:prstGeom prst="rect">
            <a:avLst/>
          </a:prstGeom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A8B43F-D169-6841-8A87-90104CDC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pPr/>
              <a:t>4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5668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D3F40CEC-4FB1-7C46-9FF9-C988243C2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377" y="1859438"/>
            <a:ext cx="6682239" cy="4098684"/>
          </a:xfrm>
        </p:spPr>
        <p:txBody>
          <a:bodyPr/>
          <a:lstStyle/>
          <a:p>
            <a:r>
              <a:rPr kumimoji="1" lang="zh-CN" altLang="en-US" dirty="0"/>
              <a:t>老师希望教给我们的：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会计信息和会计知识能够发挥很大的作用</a:t>
            </a:r>
          </a:p>
          <a:p>
            <a:pPr lvl="1"/>
            <a:r>
              <a:rPr kumimoji="1" lang="zh-CN" altLang="en-US" dirty="0"/>
              <a:t>我们要学好会计知识，洞察市场，并利用数据分析的工具来验证我们的观察和猜想</a:t>
            </a:r>
          </a:p>
          <a:p>
            <a:r>
              <a:rPr kumimoji="1" lang="zh-CN" altLang="en-US" dirty="0"/>
              <a:t>我实际上思考的：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人的认识和思考是有局限的，我们往往只能看到我们理解的东西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但数据可以更好更快地学习和识别模式</a:t>
            </a:r>
            <a:endParaRPr kumimoji="1" lang="en-US" altLang="zh-CN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ECF84386-F398-C345-A124-57146AC90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案例的启示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4187CA-74A9-724F-B838-C6EEE962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pPr/>
              <a:t>5</a:t>
            </a:fld>
            <a:endParaRPr kumimoji="1" lang="zh-CN" altLang="en-US" dirty="0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ECAE21C0-83DD-0948-80C4-1471BC1CF1C1}"/>
              </a:ext>
            </a:extLst>
          </p:cNvPr>
          <p:cNvSpPr/>
          <p:nvPr/>
        </p:nvSpPr>
        <p:spPr>
          <a:xfrm>
            <a:off x="7678455" y="1139868"/>
            <a:ext cx="4393690" cy="42463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三角形 6">
            <a:extLst>
              <a:ext uri="{FF2B5EF4-FFF2-40B4-BE49-F238E27FC236}">
                <a16:creationId xmlns:a16="http://schemas.microsoft.com/office/drawing/2014/main" id="{32555BFB-99ED-0D49-B54E-E9A843B5A2A0}"/>
              </a:ext>
            </a:extLst>
          </p:cNvPr>
          <p:cNvSpPr/>
          <p:nvPr/>
        </p:nvSpPr>
        <p:spPr>
          <a:xfrm>
            <a:off x="8430016" y="1859438"/>
            <a:ext cx="451710" cy="40777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三角形 7">
            <a:extLst>
              <a:ext uri="{FF2B5EF4-FFF2-40B4-BE49-F238E27FC236}">
                <a16:creationId xmlns:a16="http://schemas.microsoft.com/office/drawing/2014/main" id="{992835A1-DBB4-7D45-8F35-E2AC8ADE54CA}"/>
              </a:ext>
            </a:extLst>
          </p:cNvPr>
          <p:cNvSpPr/>
          <p:nvPr/>
        </p:nvSpPr>
        <p:spPr>
          <a:xfrm>
            <a:off x="9607463" y="1471808"/>
            <a:ext cx="450937" cy="38763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0" name="直线连接符 9">
            <a:extLst>
              <a:ext uri="{FF2B5EF4-FFF2-40B4-BE49-F238E27FC236}">
                <a16:creationId xmlns:a16="http://schemas.microsoft.com/office/drawing/2014/main" id="{CC17C603-49B5-D346-9513-362AE8629501}"/>
              </a:ext>
            </a:extLst>
          </p:cNvPr>
          <p:cNvCxnSpPr>
            <a:stCxn id="7" idx="5"/>
            <a:endCxn id="8" idx="1"/>
          </p:cNvCxnSpPr>
          <p:nvPr/>
        </p:nvCxnSpPr>
        <p:spPr>
          <a:xfrm flipV="1">
            <a:off x="8768799" y="1665623"/>
            <a:ext cx="951398" cy="3977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三角形 10">
            <a:extLst>
              <a:ext uri="{FF2B5EF4-FFF2-40B4-BE49-F238E27FC236}">
                <a16:creationId xmlns:a16="http://schemas.microsoft.com/office/drawing/2014/main" id="{B59EE080-B5A1-6E40-9AAC-31FD2F8470E3}"/>
              </a:ext>
            </a:extLst>
          </p:cNvPr>
          <p:cNvSpPr/>
          <p:nvPr/>
        </p:nvSpPr>
        <p:spPr>
          <a:xfrm>
            <a:off x="8241353" y="3429000"/>
            <a:ext cx="526866" cy="4415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三角形 11">
            <a:extLst>
              <a:ext uri="{FF2B5EF4-FFF2-40B4-BE49-F238E27FC236}">
                <a16:creationId xmlns:a16="http://schemas.microsoft.com/office/drawing/2014/main" id="{82C61EE9-0FF5-1C4B-8338-A4B552D4163A}"/>
              </a:ext>
            </a:extLst>
          </p:cNvPr>
          <p:cNvSpPr/>
          <p:nvPr/>
        </p:nvSpPr>
        <p:spPr>
          <a:xfrm>
            <a:off x="9394521" y="3169085"/>
            <a:ext cx="663879" cy="5386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三角形 12">
            <a:extLst>
              <a:ext uri="{FF2B5EF4-FFF2-40B4-BE49-F238E27FC236}">
                <a16:creationId xmlns:a16="http://schemas.microsoft.com/office/drawing/2014/main" id="{218D482A-2C8D-CD46-8CA7-BF9D01A8F1E2}"/>
              </a:ext>
            </a:extLst>
          </p:cNvPr>
          <p:cNvSpPr/>
          <p:nvPr/>
        </p:nvSpPr>
        <p:spPr>
          <a:xfrm>
            <a:off x="10868874" y="2730674"/>
            <a:ext cx="642545" cy="5793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5" name="直线连接符 14">
            <a:extLst>
              <a:ext uri="{FF2B5EF4-FFF2-40B4-BE49-F238E27FC236}">
                <a16:creationId xmlns:a16="http://schemas.microsoft.com/office/drawing/2014/main" id="{7D3763C1-3B68-6147-B3EB-A3BD542911B6}"/>
              </a:ext>
            </a:extLst>
          </p:cNvPr>
          <p:cNvCxnSpPr>
            <a:stCxn id="12" idx="5"/>
            <a:endCxn id="8" idx="3"/>
          </p:cNvCxnSpPr>
          <p:nvPr/>
        </p:nvCxnSpPr>
        <p:spPr>
          <a:xfrm flipH="1" flipV="1">
            <a:off x="9832932" y="1859438"/>
            <a:ext cx="59498" cy="1578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BA6B3130-6731-2D4E-80D2-98946B2C8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98597"/>
              </p:ext>
            </p:extLst>
          </p:nvPr>
        </p:nvGraphicFramePr>
        <p:xfrm>
          <a:off x="8416717" y="3198544"/>
          <a:ext cx="1278428" cy="752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428">
                  <a:extLst>
                    <a:ext uri="{9D8B030D-6E8A-4147-A177-3AD203B41FA5}">
                      <a16:colId xmlns:a16="http://schemas.microsoft.com/office/drawing/2014/main" val="1610104366"/>
                    </a:ext>
                  </a:extLst>
                </a:gridCol>
              </a:tblGrid>
              <a:tr h="37607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B w="28575" cap="flat" cmpd="sng" algn="ctr">
                      <a:solidFill>
                        <a:srgbClr val="5C307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41149"/>
                  </a:ext>
                </a:extLst>
              </a:tr>
              <a:tr h="37607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T w="28575" cap="flat" cmpd="sng" algn="ctr">
                      <a:solidFill>
                        <a:srgbClr val="5C307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914021"/>
                  </a:ext>
                </a:extLst>
              </a:tr>
            </a:tbl>
          </a:graphicData>
        </a:graphic>
      </p:graphicFrame>
      <p:sp>
        <p:nvSpPr>
          <p:cNvPr id="17" name="文本框 16">
            <a:extLst>
              <a:ext uri="{FF2B5EF4-FFF2-40B4-BE49-F238E27FC236}">
                <a16:creationId xmlns:a16="http://schemas.microsoft.com/office/drawing/2014/main" id="{53864358-7F37-CB42-9586-F1CD0B506E99}"/>
              </a:ext>
            </a:extLst>
          </p:cNvPr>
          <p:cNvSpPr txBox="1"/>
          <p:nvPr/>
        </p:nvSpPr>
        <p:spPr>
          <a:xfrm>
            <a:off x="9244498" y="4241335"/>
            <a:ext cx="1991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>
                <a:solidFill>
                  <a:srgbClr val="5C307D"/>
                </a:solidFill>
                <a:latin typeface="LXGW WenKai" pitchFamily="2" charset="-120"/>
                <a:ea typeface="LXGW WenKai" pitchFamily="2" charset="-120"/>
              </a:rPr>
              <a:t>DATA</a:t>
            </a:r>
            <a:endParaRPr kumimoji="1" lang="zh-CN" altLang="en-US" sz="3200" dirty="0">
              <a:solidFill>
                <a:srgbClr val="5C307D"/>
              </a:solidFill>
              <a:latin typeface="LXGW WenKai" pitchFamily="2" charset="-120"/>
              <a:ea typeface="LXGW WenKai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389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E647C3A3-C8E6-334C-A09E-1248DA85D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【</a:t>
            </a:r>
            <a:r>
              <a:rPr kumimoji="1" lang="zh-CN" altLang="en-US" dirty="0"/>
              <a:t>事实</a:t>
            </a:r>
            <a:r>
              <a:rPr kumimoji="1" lang="en-US" altLang="zh-CN" dirty="0"/>
              <a:t>1】</a:t>
            </a:r>
            <a:r>
              <a:rPr kumimoji="1" lang="zh-CN" altLang="en-US" dirty="0"/>
              <a:t>会计领域一般进行实证研究，通过数据来支撑自己观测到的一些规律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【</a:t>
            </a:r>
            <a:r>
              <a:rPr kumimoji="1" lang="zh-CN" altLang="en-US" dirty="0"/>
              <a:t>评价</a:t>
            </a:r>
            <a:r>
              <a:rPr kumimoji="1" lang="en-US" altLang="zh-CN" dirty="0"/>
              <a:t>】</a:t>
            </a:r>
            <a:r>
              <a:rPr kumimoji="1" lang="zh-CN" altLang="en-US" dirty="0"/>
              <a:t>这样的规律发现过程是领域知识导向的，可能存在盲区</a:t>
            </a:r>
            <a:endParaRPr kumimoji="1" lang="en-US" altLang="zh-CN" dirty="0"/>
          </a:p>
          <a:p>
            <a:r>
              <a:rPr kumimoji="1" lang="en-US" altLang="zh-CN" dirty="0"/>
              <a:t>【</a:t>
            </a:r>
            <a:r>
              <a:rPr kumimoji="1" lang="zh-CN" altLang="en-US" dirty="0"/>
              <a:t>事实</a:t>
            </a:r>
            <a:r>
              <a:rPr kumimoji="1" lang="en-US" altLang="zh-CN" dirty="0"/>
              <a:t>2】</a:t>
            </a:r>
            <a:r>
              <a:rPr kumimoji="1" lang="zh-CN" altLang="en-US" dirty="0"/>
              <a:t>机器学习的无监督学习可能识别到一些我们未曾意识到的模式</a:t>
            </a:r>
            <a:endParaRPr kumimoji="1" lang="en-US" altLang="zh-CN" dirty="0"/>
          </a:p>
          <a:p>
            <a:r>
              <a:rPr kumimoji="1" lang="en-US" altLang="zh-CN" dirty="0"/>
              <a:t>【</a:t>
            </a:r>
            <a:r>
              <a:rPr kumimoji="1" lang="zh-CN" altLang="en-US" dirty="0"/>
              <a:t>可能性</a:t>
            </a:r>
            <a:r>
              <a:rPr kumimoji="1" lang="en-US" altLang="zh-CN" dirty="0"/>
              <a:t>】</a:t>
            </a:r>
            <a:r>
              <a:rPr kumimoji="1" lang="zh-CN" altLang="en-US" dirty="0"/>
              <a:t>是否能够利用机器学习的方法，从数据从中获取某些我们未曾意识到的模式呢？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【</a:t>
            </a:r>
            <a:r>
              <a:rPr kumimoji="1" lang="zh-CN" altLang="en-US" dirty="0"/>
              <a:t>换言之</a:t>
            </a:r>
            <a:r>
              <a:rPr kumimoji="1" lang="en-US" altLang="zh-CN" dirty="0"/>
              <a:t>】</a:t>
            </a:r>
            <a:r>
              <a:rPr kumimoji="1" lang="zh-CN" altLang="en-US" dirty="0"/>
              <a:t>实证研究存在一定的局限性，从数据端开始的研究或可弥补这一缺陷。</a:t>
            </a: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5102942D-D288-F04B-B4F1-2833BD387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整理一下思路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B7DBF7-6798-2644-BF2B-D3CCB15DC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pPr/>
              <a:t>6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335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9CED4071-3E35-A54D-A414-7B95C119B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机器学习目前被用于解决金融领域的哪些问题？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98F5F4-004C-8B47-8A11-FD40FACF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pPr/>
              <a:t>7</a:t>
            </a:fld>
            <a:endParaRPr kumimoji="1" lang="zh-CN" altLang="en-US" dirty="0"/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881EE720-1143-6646-B950-53E050206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2400" dirty="0"/>
              <a:t>算法交易 </a:t>
            </a:r>
            <a:r>
              <a:rPr lang="en-US" altLang="zh-CN" sz="2400" dirty="0"/>
              <a:t>algorithmic trading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/>
              <a:t>风险评估</a:t>
            </a:r>
            <a:r>
              <a:rPr lang="en-US" altLang="zh-CN" sz="2400" dirty="0"/>
              <a:t> risk assessment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/>
              <a:t>欺诈识别 </a:t>
            </a:r>
            <a:r>
              <a:rPr lang="en-US" altLang="zh-CN" sz="2400" dirty="0"/>
              <a:t>fraud detection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/>
              <a:t>投资组合管理 </a:t>
            </a:r>
            <a:r>
              <a:rPr lang="en-US" altLang="zh-CN" sz="2400" dirty="0"/>
              <a:t>portfolio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/>
              <a:t>资产定价和衍生品市场 </a:t>
            </a:r>
            <a:r>
              <a:rPr lang="en-US" altLang="zh-CN" sz="2400" dirty="0"/>
              <a:t>asset pricing &amp; derivate market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/>
              <a:t>情绪分析和行为金融 </a:t>
            </a:r>
            <a:r>
              <a:rPr lang="en-US" altLang="zh-CN" sz="2400" dirty="0"/>
              <a:t>financial sentiment analysis &amp; behavioral finance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/>
              <a:t>财务文本挖掘 </a:t>
            </a:r>
            <a:r>
              <a:rPr lang="en-US" altLang="zh-CN" sz="2400" dirty="0"/>
              <a:t>financial text mining</a:t>
            </a:r>
          </a:p>
          <a:p>
            <a:pPr marL="0" indent="0">
              <a:buNone/>
            </a:pPr>
            <a:r>
              <a:rPr lang="en-US" altLang="zh-CN" sz="2400" dirty="0"/>
              <a:t>……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endParaRPr lang="en-US" altLang="zh-CN" dirty="0"/>
          </a:p>
          <a:p>
            <a:pPr marL="0" indent="0" algn="r">
              <a:buNone/>
            </a:pPr>
            <a:r>
              <a:rPr lang="en" altLang="zh-CN" sz="1800" i="1" dirty="0">
                <a:solidFill>
                  <a:srgbClr val="5C307D"/>
                </a:solidFill>
              </a:rPr>
              <a:t>Ozbayoglu et al, Appl. Soft Comput.</a:t>
            </a:r>
            <a:r>
              <a:rPr lang="en-US" altLang="zh-CN" sz="1800" i="1" dirty="0">
                <a:solidFill>
                  <a:srgbClr val="5C307D"/>
                </a:solidFill>
              </a:rPr>
              <a:t>’20</a:t>
            </a:r>
            <a:endParaRPr lang="en" altLang="zh-CN" sz="1800" i="1" dirty="0">
              <a:solidFill>
                <a:srgbClr val="5C30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04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9CED4071-3E35-A54D-A414-7B95C119B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机器学习目前能用于解决金融领域的哪些问题？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98F5F4-004C-8B47-8A11-FD40FACF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pPr/>
              <a:t>8</a:t>
            </a:fld>
            <a:endParaRPr kumimoji="1" lang="zh-CN" altLang="en-US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D07871F-E83A-894E-8C08-605957CC6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503" y="1608624"/>
            <a:ext cx="6456994" cy="446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67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32E93E5-664C-A34A-B0FB-341B703D5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290" y="2666718"/>
            <a:ext cx="3214188" cy="4098684"/>
          </a:xfrm>
        </p:spPr>
        <p:txBody>
          <a:bodyPr/>
          <a:lstStyle/>
          <a:p>
            <a:pPr marL="0" indent="0" algn="ctr">
              <a:buNone/>
            </a:pPr>
            <a:r>
              <a:rPr kumimoji="1" lang="zh-CN" altLang="en-US" b="1" dirty="0">
                <a:solidFill>
                  <a:srgbClr val="5C307D"/>
                </a:solidFill>
              </a:rPr>
              <a:t>我想做的是哪一子领域？</a:t>
            </a:r>
            <a:endParaRPr kumimoji="1" lang="en-US" altLang="zh-CN" b="1" dirty="0">
              <a:solidFill>
                <a:srgbClr val="5C307D"/>
              </a:solidFill>
            </a:endParaRPr>
          </a:p>
          <a:p>
            <a:pPr marL="0" indent="0" algn="ctr">
              <a:buNone/>
            </a:pPr>
            <a:endParaRPr kumimoji="1" lang="en-US" altLang="zh-CN" dirty="0"/>
          </a:p>
          <a:p>
            <a:pPr marL="0" indent="0" algn="ctr">
              <a:buNone/>
            </a:pPr>
            <a:r>
              <a:rPr kumimoji="1" lang="zh-CN" altLang="en-US" dirty="0"/>
              <a:t>算法交易</a:t>
            </a:r>
            <a:endParaRPr kumimoji="1" lang="en-US" altLang="zh-CN" dirty="0"/>
          </a:p>
          <a:p>
            <a:pPr marL="0" indent="0" algn="ctr">
              <a:buNone/>
            </a:pPr>
            <a:r>
              <a:rPr kumimoji="1" lang="zh-CN" altLang="en-US" dirty="0"/>
              <a:t>策略发现</a:t>
            </a:r>
            <a:endParaRPr kumimoji="1" lang="en-US" altLang="zh-CN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D22912D0-D05B-4149-8B00-94482D0A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不忘初心，牢记使命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7CA7509-47B5-584C-8815-38B93C45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A8E6-E826-B147-AA17-E3D76A29629C}" type="slidenum">
              <a:rPr kumimoji="1" lang="zh-CN" altLang="en-US" smtClean="0"/>
              <a:pPr/>
              <a:t>9</a:t>
            </a:fld>
            <a:endParaRPr kumimoji="1" lang="zh-CN" altLang="en-US" dirty="0"/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DCD7513F-7137-0543-8F2C-77CB9D513196}"/>
              </a:ext>
            </a:extLst>
          </p:cNvPr>
          <p:cNvSpPr txBox="1">
            <a:spLocks/>
          </p:cNvSpPr>
          <p:nvPr/>
        </p:nvSpPr>
        <p:spPr>
          <a:xfrm>
            <a:off x="4513398" y="2662974"/>
            <a:ext cx="3214188" cy="4098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5992" indent="-305992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9984" indent="-305992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99978" indent="-269993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1969" indent="-2339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1960" indent="-2339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9953" indent="-2285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99945" indent="-2285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99938" indent="-2285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99930" indent="-2285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kumimoji="1" lang="zh-CN" altLang="en-US" b="1" dirty="0">
                <a:solidFill>
                  <a:srgbClr val="5C307D"/>
                </a:solidFill>
              </a:rPr>
              <a:t>难点</a:t>
            </a:r>
            <a:endParaRPr kumimoji="1" lang="en-US" altLang="zh-CN" b="1" dirty="0">
              <a:solidFill>
                <a:srgbClr val="5C307D"/>
              </a:solidFill>
            </a:endParaRPr>
          </a:p>
          <a:p>
            <a:pPr marL="0" indent="0" algn="ctr">
              <a:buNone/>
            </a:pPr>
            <a:endParaRPr kumimoji="1" lang="en-US" altLang="zh-CN" dirty="0"/>
          </a:p>
          <a:p>
            <a:pPr marL="0" indent="0" algn="ctr">
              <a:buNone/>
            </a:pPr>
            <a:r>
              <a:rPr kumimoji="1" lang="zh-CN" altLang="en-US" dirty="0"/>
              <a:t>数据如何选择？</a:t>
            </a:r>
            <a:endParaRPr kumimoji="1" lang="en-US" altLang="zh-CN" dirty="0"/>
          </a:p>
          <a:p>
            <a:pPr marL="0" indent="0" algn="ctr">
              <a:buNone/>
            </a:pPr>
            <a:r>
              <a:rPr kumimoji="1" lang="zh-CN" altLang="en-US" dirty="0"/>
              <a:t>数据如何处理？</a:t>
            </a:r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8367A546-2716-8B45-8C6A-2C1B32E25A2F}"/>
              </a:ext>
            </a:extLst>
          </p:cNvPr>
          <p:cNvSpPr txBox="1">
            <a:spLocks/>
          </p:cNvSpPr>
          <p:nvPr/>
        </p:nvSpPr>
        <p:spPr>
          <a:xfrm>
            <a:off x="8142506" y="2662974"/>
            <a:ext cx="3214188" cy="4098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5992" indent="-305992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9984" indent="-305992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99978" indent="-269993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1969" indent="-2339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1960" indent="-2339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899953" indent="-2285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99945" indent="-2285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99938" indent="-2285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99930" indent="-228594" algn="l" defTabSz="457189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992" lvl="1" indent="0" algn="ctr">
              <a:buNone/>
            </a:pPr>
            <a:r>
              <a:rPr kumimoji="1" lang="zh-CN" altLang="en-US" b="1" dirty="0">
                <a:solidFill>
                  <a:srgbClr val="5C307D"/>
                </a:solidFill>
              </a:rPr>
              <a:t>我的优势与不足</a:t>
            </a:r>
            <a:endParaRPr kumimoji="1" lang="en-US" altLang="zh-CN" b="1" dirty="0">
              <a:solidFill>
                <a:srgbClr val="5C307D"/>
              </a:solidFill>
            </a:endParaRPr>
          </a:p>
          <a:p>
            <a:pPr marL="323992" lvl="1" indent="0" algn="ctr">
              <a:buNone/>
            </a:pPr>
            <a:endParaRPr kumimoji="1" lang="en-US" altLang="zh-CN" b="1" dirty="0">
              <a:solidFill>
                <a:srgbClr val="5C307D"/>
              </a:solidFill>
            </a:endParaRPr>
          </a:p>
          <a:p>
            <a:pPr marL="323992" lvl="1" indent="0" algn="ctr">
              <a:buNone/>
            </a:pPr>
            <a:r>
              <a:rPr kumimoji="1" lang="zh-CN" altLang="en-US" dirty="0">
                <a:solidFill>
                  <a:schemeClr val="tx1"/>
                </a:solidFill>
              </a:rPr>
              <a:t>有领域知识背景</a:t>
            </a:r>
            <a:endParaRPr kumimoji="1" lang="en-US" altLang="zh-CN" dirty="0">
              <a:solidFill>
                <a:schemeClr val="tx1"/>
              </a:solidFill>
            </a:endParaRPr>
          </a:p>
          <a:p>
            <a:pPr marL="323992" lvl="1" indent="0" algn="ctr">
              <a:buNone/>
            </a:pPr>
            <a:r>
              <a:rPr kumimoji="1" lang="zh-CN" altLang="en-US" dirty="0">
                <a:solidFill>
                  <a:schemeClr val="tx1"/>
                </a:solidFill>
              </a:rPr>
              <a:t>目前技术能力偏弱</a:t>
            </a:r>
          </a:p>
        </p:txBody>
      </p:sp>
      <p:sp>
        <p:nvSpPr>
          <p:cNvPr id="9" name="圆角矩形 8">
            <a:extLst>
              <a:ext uri="{FF2B5EF4-FFF2-40B4-BE49-F238E27FC236}">
                <a16:creationId xmlns:a16="http://schemas.microsoft.com/office/drawing/2014/main" id="{996C7D24-90C9-5D46-890E-DE0127863258}"/>
              </a:ext>
            </a:extLst>
          </p:cNvPr>
          <p:cNvSpPr/>
          <p:nvPr/>
        </p:nvSpPr>
        <p:spPr>
          <a:xfrm>
            <a:off x="4567186" y="3218980"/>
            <a:ext cx="3051058" cy="15110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圆角矩形 9">
            <a:extLst>
              <a:ext uri="{FF2B5EF4-FFF2-40B4-BE49-F238E27FC236}">
                <a16:creationId xmlns:a16="http://schemas.microsoft.com/office/drawing/2014/main" id="{30BA6445-281E-5740-8DB2-1F103906ADCB}"/>
              </a:ext>
            </a:extLst>
          </p:cNvPr>
          <p:cNvSpPr/>
          <p:nvPr/>
        </p:nvSpPr>
        <p:spPr>
          <a:xfrm>
            <a:off x="8399281" y="3218980"/>
            <a:ext cx="3051058" cy="15110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圆角矩形 10">
            <a:extLst>
              <a:ext uri="{FF2B5EF4-FFF2-40B4-BE49-F238E27FC236}">
                <a16:creationId xmlns:a16="http://schemas.microsoft.com/office/drawing/2014/main" id="{72C42899-4006-8842-9A6A-71410D94F5F6}"/>
              </a:ext>
            </a:extLst>
          </p:cNvPr>
          <p:cNvSpPr/>
          <p:nvPr/>
        </p:nvSpPr>
        <p:spPr>
          <a:xfrm>
            <a:off x="951525" y="3218980"/>
            <a:ext cx="3051058" cy="15110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3847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6" grpId="0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清华简约主题-扁平-16:9">
  <a:themeElements>
    <a:clrScheme name="自定义 6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5B2F7C"/>
      </a:accent1>
      <a:accent2>
        <a:srgbClr val="5C2F7D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红利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7516</TotalTime>
  <Words>635</Words>
  <Application>Microsoft Macintosh PowerPoint</Application>
  <PresentationFormat>宽屏</PresentationFormat>
  <Paragraphs>92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等线</vt:lpstr>
      <vt:lpstr>LXGW WenKai</vt:lpstr>
      <vt:lpstr>Gill Sans MT</vt:lpstr>
      <vt:lpstr>Wingdings 2</vt:lpstr>
      <vt:lpstr>清华简约主题-扁平-16:9</vt:lpstr>
      <vt:lpstr>个人研究兴趣的阐述和调研</vt:lpstr>
      <vt:lpstr>PowerPoint 演示文稿</vt:lpstr>
      <vt:lpstr>一切要从一门课说起…… </vt:lpstr>
      <vt:lpstr>为什么会有这样的现象？</vt:lpstr>
      <vt:lpstr>案例的启示</vt:lpstr>
      <vt:lpstr>整理一下思路</vt:lpstr>
      <vt:lpstr>机器学习目前被用于解决金融领域的哪些问题？</vt:lpstr>
      <vt:lpstr>机器学习目前能用于解决金融领域的哪些问题？</vt:lpstr>
      <vt:lpstr>不忘初心，牢记使命</vt:lpstr>
      <vt:lpstr>后续的学习研究计划</vt:lpstr>
      <vt:lpstr>感谢指导！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 伟浩</dc:creator>
  <cp:lastModifiedBy>杨 淼</cp:lastModifiedBy>
  <cp:revision>1476</cp:revision>
  <cp:lastPrinted>2020-04-04T02:50:47Z</cp:lastPrinted>
  <dcterms:created xsi:type="dcterms:W3CDTF">2020-01-04T07:43:38Z</dcterms:created>
  <dcterms:modified xsi:type="dcterms:W3CDTF">2021-12-28T02:54:15Z</dcterms:modified>
</cp:coreProperties>
</file>