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0" r:id="rId3"/>
    <p:sldId id="261" r:id="rId4"/>
    <p:sldId id="262" r:id="rId5"/>
    <p:sldId id="257" r:id="rId6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4">
          <p15:clr>
            <a:srgbClr val="A4A3A4"/>
          </p15:clr>
        </p15:guide>
        <p15:guide id="2" pos="387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70" autoAdjust="0"/>
    <p:restoredTop sz="86395"/>
  </p:normalViewPr>
  <p:slideViewPr>
    <p:cSldViewPr snapToGrid="0" showGuides="1">
      <p:cViewPr varScale="1">
        <p:scale>
          <a:sx n="110" d="100"/>
          <a:sy n="110" d="100"/>
        </p:scale>
        <p:origin x="1008" y="168"/>
      </p:cViewPr>
      <p:guideLst>
        <p:guide orient="horz" pos="2174"/>
        <p:guide pos="387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  <a:t>2022/10/10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  <a:t>2022/10/10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/>
              </a:defRPr>
            </a:lvl1pPr>
          </a:lstStyle>
          <a:p>
            <a:r>
              <a:rPr lang="zh-CN" altLang="en-US" dirty="0"/>
              <a:t>单击此处添加标题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ea"/>
                <a:ea typeface="+mn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2022/10/10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4400" b="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49" y="469127"/>
            <a:ext cx="10307927" cy="4093347"/>
          </a:xfrm>
        </p:spPr>
        <p:txBody>
          <a:bodyPr anchor="b">
            <a:normAutofit/>
          </a:bodyPr>
          <a:lstStyle>
            <a:lvl1pPr>
              <a:defRPr sz="600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10307926" cy="647555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4400" b="0" i="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9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9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9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9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9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9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9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9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2022/10/10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2022/10/10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400" b="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2022/10/10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2022/10/10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3200" b="0"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2022/10/10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2022/10/10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>
                <a:effectLst/>
                <a:latin typeface="Source Han Serif SC Regular" panose="02020400000000000000" charset="-122"/>
                <a:ea typeface="Source Han Serif SC Regular" panose="02020400000000000000" charset="-122"/>
              </a:rPr>
              <a:t>组会</a:t>
            </a: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>
                <a:latin typeface="Source Han Serif SC Regular" panose="02020400000000000000" charset="-122"/>
                <a:ea typeface="Source Han Serif SC Regular" panose="02020400000000000000" charset="-122"/>
              </a:rPr>
              <a:t>2022-10-10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latin typeface="Source Han Serif SC Regular" panose="02020400000000000000" charset="-122"/>
                <a:ea typeface="Source Han Serif SC Regular" panose="02020400000000000000" charset="-122"/>
              </a:rPr>
              <a:t>🌍环境与资源经济学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0000" lnSpcReduction="10000"/>
              </a:bodyPr>
              <a:lstStyle/>
              <a:p>
                <a:r>
                  <a:rPr lang="en-US" altLang="zh-CN">
                    <a:latin typeface="Source Han Serif SC Regular" panose="02020400000000000000" charset="-122"/>
                    <a:ea typeface="Source Han Serif SC Regular" panose="02020400000000000000" charset="-122"/>
                    <a:cs typeface="Source Han Serif SC Regular" panose="02020400000000000000" charset="-122"/>
                  </a:rPr>
                  <a:t>Department of Economics, </a:t>
                </a:r>
                <a:r>
                  <a:rPr lang="en-US" altLang="zh-CN">
                    <a:latin typeface="Source Han Serif SC Regular" panose="02020400000000000000" charset="-122"/>
                    <a:ea typeface="Source Han Serif SC Regular" panose="02020400000000000000" charset="-122"/>
                    <a:cs typeface="Source Han Serif SC Regular" panose="02020400000000000000" charset="-122"/>
                    <a:sym typeface="+mn-ea"/>
                  </a:rPr>
                  <a:t>Tsinghua</a:t>
                </a:r>
              </a:p>
              <a:p>
                <a:r>
                  <a:rPr lang="en-US" altLang="zh-CN">
                    <a:latin typeface="Source Han Serif SC Regular" panose="02020400000000000000" charset="-122"/>
                    <a:ea typeface="Source Han Serif SC Regular" panose="02020400000000000000" charset="-122"/>
                    <a:cs typeface="Source Han Serif SC Regular" panose="02020400000000000000" charset="-122"/>
                  </a:rPr>
                  <a:t>Use basic economic theories to analyze environmental pollution &amp; resources degradation problem</a:t>
                </a:r>
              </a:p>
              <a:p>
                <a:r>
                  <a:rPr lang="en-US" altLang="zh-CN">
                    <a:latin typeface="Source Han Serif SC Regular" panose="02020400000000000000" charset="-122"/>
                    <a:ea typeface="Source Han Serif SC Regular" panose="02020400000000000000" charset="-122"/>
                    <a:cs typeface="Source Han Serif SC Regular" panose="02020400000000000000" charset="-122"/>
                  </a:rPr>
                  <a:t>Whether or not we should do it? / How to allocate resources?</a:t>
                </a:r>
              </a:p>
              <a:p>
                <a:r>
                  <a:rPr lang="en-US" altLang="zh-CN">
                    <a:latin typeface="Source Han Serif SC Regular" panose="02020400000000000000" charset="-122"/>
                    <a:ea typeface="Source Han Serif SC Regular" panose="02020400000000000000" charset="-122"/>
                    <a:cs typeface="Source Han Serif SC Regular" panose="02020400000000000000" charset="-122"/>
                  </a:rPr>
                  <a:t>Cost and benefit analysis</a:t>
                </a:r>
              </a:p>
              <a:p>
                <a:r>
                  <a:rPr lang="en-US" altLang="zh-CN">
                    <a:latin typeface="Source Han Serif SC Regular" panose="02020400000000000000" charset="-122"/>
                    <a:ea typeface="Source Han Serif SC Regular" panose="02020400000000000000" charset="-122"/>
                    <a:cs typeface="Source Han Serif SC Regular" panose="02020400000000000000" charset="-122"/>
                  </a:rPr>
                  <a:t>Present discounted value: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ea typeface="Source Han Serif SC Regular" panose="02020400000000000000" charset="-122"/>
                            <a:cs typeface="DejaVu Math TeX Gyre" panose="02000503000000000000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  <a:ea typeface="Source Han Serif SC Regular" panose="02020400000000000000" charset="-122"/>
                            <a:cs typeface="DejaVu Math TeX Gyre" panose="02000503000000000000" charset="0"/>
                          </a:rPr>
                          <m:t>𝑥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  <a:ea typeface="宋体" charset="0"/>
                            <a:cs typeface="DejaVu Math TeX Gyre" panose="02000503000000000000" charset="0"/>
                          </a:rPr>
                          <m:t>0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  <a:ea typeface="宋体" charset="0"/>
                        <a:cs typeface="DejaVu Math TeX Gyre" panose="02000503000000000000" charset="0"/>
                      </a:rPr>
                      <m:t>=</m:t>
                    </m:r>
                    <m:f>
                      <m:fPr>
                        <m:ctrlPr>
                          <a:rPr lang="en-US" altLang="zh-CN" i="1">
                            <a:latin typeface="Cambria Math" panose="02040503050406030204" pitchFamily="18" charset="0"/>
                            <a:ea typeface="Source Han Serif SC Regular" panose="02020400000000000000" charset="-122"/>
                            <a:cs typeface="DejaVu Math TeX Gyre" panose="02000503000000000000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  <a:ea typeface="Source Han Serif SC Regular" panose="02020400000000000000" charset="-122"/>
                                <a:cs typeface="DejaVu Math TeX Gyre" panose="02000503000000000000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  <a:ea typeface="Source Han Serif SC Regular" panose="02020400000000000000" charset="-122"/>
                                <a:cs typeface="DejaVu Math TeX Gyre" panose="02000503000000000000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  <a:ea typeface="Source Han Serif SC Regular" panose="02020400000000000000" charset="-122"/>
                                <a:cs typeface="DejaVu Math TeX Gyre" panose="02000503000000000000" charset="0"/>
                              </a:rPr>
                              <m:t>𝑡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US" altLang="zh-CN" i="1">
                                <a:latin typeface="Cambria Math" panose="02040503050406030204" pitchFamily="18" charset="0"/>
                                <a:ea typeface="Source Han Serif SC Regular" panose="02020400000000000000" charset="-122"/>
                                <a:cs typeface="DejaVu Math TeX Gyre" panose="02000503000000000000" charset="0"/>
                              </a:rPr>
                            </m:ctrlPr>
                          </m:sSup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  <a:ea typeface="宋体" charset="0"/>
                                <a:cs typeface="DejaVu Math TeX Gyre" panose="02000503000000000000" charset="0"/>
                              </a:rPr>
                              <m:t>(1+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  <a:ea typeface="Source Han Serif SC Regular" panose="02020400000000000000" charset="-122"/>
                                <a:cs typeface="DejaVu Math TeX Gyre" panose="02000503000000000000" charset="0"/>
                              </a:rPr>
                              <m:t>𝑖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  <a:ea typeface="宋体" charset="0"/>
                                <a:cs typeface="DejaVu Math TeX Gyre" panose="02000503000000000000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altLang="zh-CN" i="1">
                                <a:latin typeface="Cambria Math" panose="02040503050406030204" pitchFamily="18" charset="0"/>
                                <a:ea typeface="Source Han Serif SC Regular" panose="02020400000000000000" charset="-122"/>
                                <a:cs typeface="DejaVu Math TeX Gyre" panose="02000503000000000000" charset="0"/>
                              </a:rPr>
                              <m:t>𝑡</m:t>
                            </m:r>
                          </m:sup>
                        </m:sSup>
                      </m:den>
                    </m:f>
                    <m:r>
                      <a:rPr lang="en-US" altLang="zh-CN" i="1">
                        <a:latin typeface="Cambria Math" panose="02040503050406030204" pitchFamily="18" charset="0"/>
                        <a:ea typeface="宋体" charset="0"/>
                        <a:cs typeface="DejaVu Math TeX Gyre" panose="02000503000000000000" charset="0"/>
                      </a:rPr>
                      <m:t> → 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Source Han Serif SC Regular" panose="02020400000000000000" charset="-122"/>
                        <a:cs typeface="DejaVu Math TeX Gyre" panose="02000503000000000000" charset="0"/>
                      </a:rPr>
                      <m:t>𝑃𝑉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宋体" charset="0"/>
                        <a:cs typeface="DejaVu Math TeX Gyre" panose="02000503000000000000" charset="0"/>
                      </a:rPr>
                      <m:t>(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Source Han Serif SC Regular" panose="02020400000000000000" charset="-122"/>
                        <a:cs typeface="DejaVu Math TeX Gyre" panose="02000503000000000000" charset="0"/>
                      </a:rPr>
                      <m:t>𝐵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宋体" charset="0"/>
                        <a:cs typeface="DejaVu Math TeX Gyre" panose="02000503000000000000" charset="0"/>
                      </a:rPr>
                      <m:t>) 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Source Han Serif SC Regular" panose="02020400000000000000" charset="-122"/>
                        <a:cs typeface="DejaVu Math TeX Gyre" panose="02000503000000000000" charset="0"/>
                      </a:rPr>
                      <m:t>𝑃𝑉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宋体" charset="0"/>
                        <a:cs typeface="DejaVu Math TeX Gyre" panose="02000503000000000000" charset="0"/>
                      </a:rPr>
                      <m:t>(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Source Han Serif SC Regular" panose="02020400000000000000" charset="-122"/>
                        <a:cs typeface="DejaVu Math TeX Gyre" panose="02000503000000000000" charset="0"/>
                      </a:rPr>
                      <m:t>𝐶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宋体" charset="0"/>
                        <a:cs typeface="DejaVu Math TeX Gyre" panose="02000503000000000000" charset="0"/>
                      </a:rPr>
                      <m:t>)</m:t>
                    </m:r>
                  </m:oMath>
                </a14:m>
                <a:r>
                  <a:rPr lang="en-US" altLang="zh-CN" i="1">
                    <a:latin typeface="Source Han Serif SC Regular" panose="02020400000000000000" charset="-122"/>
                    <a:ea typeface="Source Han Serif SC Regular" panose="02020400000000000000" charset="-122"/>
                    <a:cs typeface="Source Han Serif SC Regular" panose="02020400000000000000" charset="-122"/>
                  </a:rPr>
                  <a:t> </a:t>
                </a:r>
              </a:p>
              <a:p>
                <a:r>
                  <a:rPr lang="en-US" altLang="zh-CN">
                    <a:latin typeface="Source Han Serif SC Regular" panose="02020400000000000000" charset="-122"/>
                    <a:ea typeface="Source Han Serif SC Regular" panose="02020400000000000000" charset="-122"/>
                    <a:cs typeface="Source Han Serif SC Regular" panose="02020400000000000000" charset="-122"/>
                  </a:rPr>
                  <a:t>3 decision rules</a:t>
                </a:r>
              </a:p>
              <a:p>
                <a:pPr marL="914400" lvl="1" indent="-457200">
                  <a:buAutoNum type="arabicPeriod"/>
                </a:pPr>
                <a:r>
                  <a:rPr lang="en-US" altLang="zh-CN">
                    <a:latin typeface="Source Han Serif SC Regular" panose="02020400000000000000" charset="-122"/>
                    <a:ea typeface="Source Han Serif SC Regular" panose="02020400000000000000" charset="-122"/>
                    <a:cs typeface="Source Han Serif SC Regular" panose="02020400000000000000" charset="-122"/>
                  </a:rPr>
                  <a:t>Maximum Net Present Value Criterion</a:t>
                </a:r>
              </a:p>
              <a:p>
                <a:pPr marL="914400" lvl="1" indent="-457200">
                  <a:buAutoNum type="arabicPeriod"/>
                </a:pPr>
                <a:r>
                  <a:rPr lang="en-US" altLang="zh-CN">
                    <a:latin typeface="Source Han Serif SC Regular" panose="02020400000000000000" charset="-122"/>
                    <a:ea typeface="Source Han Serif SC Regular" panose="02020400000000000000" charset="-122"/>
                    <a:cs typeface="Source Han Serif SC Regular" panose="02020400000000000000" charset="-122"/>
                  </a:rPr>
                  <a:t>Benefit-Cost Ratio Criterion</a:t>
                </a:r>
              </a:p>
              <a:p>
                <a:pPr marL="914400" lvl="1" indent="-457200">
                  <a:buAutoNum type="arabicPeriod"/>
                </a:pPr>
                <a:r>
                  <a:rPr lang="en-US" altLang="zh-CN">
                    <a:latin typeface="Source Han Serif SC Regular" panose="02020400000000000000" charset="-122"/>
                    <a:ea typeface="Source Han Serif SC Regular" panose="02020400000000000000" charset="-122"/>
                    <a:cs typeface="Source Han Serif SC Regular" panose="02020400000000000000" charset="-122"/>
                  </a:rPr>
                  <a:t>Positive Net Benefit Criterion</a:t>
                </a:r>
              </a:p>
            </p:txBody>
          </p:sp>
        </mc:Choice>
        <mc:Fallback xmlns="">
          <p:sp>
            <p:nvSpPr>
              <p:cNvPr id="3" name="内容占位符 2"/>
              <p:cNvSpPr>
                <a:spLocks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459" b="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latin typeface="Source Han Serif SC Regular" panose="02020400000000000000" charset="-122"/>
                <a:ea typeface="Source Han Serif SC Regular" panose="02020400000000000000" charset="-122"/>
              </a:rPr>
              <a:t>🌍环境与资源经济学</a:t>
            </a:r>
          </a:p>
        </p:txBody>
      </p:sp>
      <p:pic>
        <p:nvPicPr>
          <p:cNvPr id="4" name="内容占位符 3" descr="截屏2022-10-10 08.43.2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10435" y="1825625"/>
            <a:ext cx="7388860" cy="435165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>
                <a:latin typeface="Source Han Serif SC Regular" panose="02020400000000000000" charset="-122"/>
                <a:ea typeface="Source Han Serif SC Regular" panose="02020400000000000000" charset="-122"/>
                <a:sym typeface="+mn-ea"/>
              </a:rPr>
              <a:t>🌍环境与资源经济学</a:t>
            </a:r>
          </a:p>
        </p:txBody>
      </p:sp>
      <p:pic>
        <p:nvPicPr>
          <p:cNvPr id="5" name="内容占位符 4" descr="截屏2022-10-10 08.49.2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83255" y="1825625"/>
            <a:ext cx="5443220" cy="435165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>
                <a:solidFill>
                  <a:schemeClr val="tx1"/>
                </a:solidFill>
                <a:latin typeface="Source Han Serif SC Regular" panose="02020400000000000000" charset="-122"/>
                <a:ea typeface="Source Han Serif SC Regular" panose="02020400000000000000" charset="-122"/>
              </a:rPr>
              <a:t>📈Climate Change Uncertainty &amp; Risk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>
                <a:solidFill>
                  <a:schemeClr val="tx1">
                    <a:lumMod val="75000"/>
                    <a:lumOff val="25000"/>
                  </a:schemeClr>
                </a:solidFill>
                <a:latin typeface="Source Han Serif SC Regular" panose="02020400000000000000" charset="-122"/>
                <a:ea typeface="Source Han Serif SC Regular" panose="02020400000000000000" charset="-122"/>
              </a:rPr>
              <a:t>ETH zürich, Institution for Atmospheric and Climate Science </a:t>
            </a:r>
          </a:p>
          <a:p>
            <a:r>
              <a:rPr lang="en-US" altLang="zh-CN">
                <a:solidFill>
                  <a:schemeClr val="tx1">
                    <a:lumMod val="75000"/>
                    <a:lumOff val="25000"/>
                  </a:schemeClr>
                </a:solidFill>
                <a:latin typeface="Source Han Serif SC Regular" panose="02020400000000000000" charset="-122"/>
                <a:ea typeface="Source Han Serif SC Regular" panose="02020400000000000000" charset="-122"/>
              </a:rPr>
              <a:t>Basics of probabilistic modeling and quantification of uncertainty from global climate change to local impacts of extreme events;</a:t>
            </a:r>
          </a:p>
          <a:p>
            <a:r>
              <a:rPr lang="en-US" altLang="zh-CN">
                <a:solidFill>
                  <a:schemeClr val="tx1">
                    <a:lumMod val="75000"/>
                    <a:lumOff val="25000"/>
                  </a:schemeClr>
                </a:solidFill>
                <a:latin typeface="Source Han Serif SC Regular" panose="02020400000000000000" charset="-122"/>
                <a:ea typeface="Source Han Serif SC Regular" panose="02020400000000000000" charset="-122"/>
              </a:rPr>
              <a:t>Basics of economic evaluation, economic decision making in the presence of climate risks and pre-emptive risk management to optimally allocate resources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宋体"/>
        <a:ea typeface=""/>
        <a:cs typeface=""/>
        <a:font script="Jpan" typeface="游ゴシック Light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宋体"/>
        <a:ea typeface=""/>
        <a:cs typeface=""/>
        <a:font script="Jpan" typeface="游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</Words>
  <Application>Microsoft Macintosh PowerPoint</Application>
  <PresentationFormat>宽屏</PresentationFormat>
  <Paragraphs>19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宋体</vt:lpstr>
      <vt:lpstr>Source Han Serif SC Regular</vt:lpstr>
      <vt:lpstr>Arial</vt:lpstr>
      <vt:lpstr>Calibri</vt:lpstr>
      <vt:lpstr>Cambria Math</vt:lpstr>
      <vt:lpstr>Office 主题​​</vt:lpstr>
      <vt:lpstr>组会</vt:lpstr>
      <vt:lpstr>🌍环境与资源经济学</vt:lpstr>
      <vt:lpstr>🌍环境与资源经济学</vt:lpstr>
      <vt:lpstr>🌍环境与资源经济学</vt:lpstr>
      <vt:lpstr>📈Climate Change Uncertainty &amp; Risk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miao</dc:creator>
  <cp:lastModifiedBy>刘 策文</cp:lastModifiedBy>
  <cp:revision>48</cp:revision>
  <dcterms:created xsi:type="dcterms:W3CDTF">2022-10-10T01:04:55Z</dcterms:created>
  <dcterms:modified xsi:type="dcterms:W3CDTF">2022-10-10T05:44:49Z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2052-4.6.1.7451</vt:lpwstr>
  </property>
  <property fmtid="{D5CDD505-2E9C-101B-9397-08002B2CF9AE}" pid="3" name="ICV">
    <vt:lpwstr>1E29CE768CD6085F37BD426393407391</vt:lpwstr>
  </property>
</Properties>
</file>