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33"/>
    <p:restoredTop sz="96405"/>
  </p:normalViewPr>
  <p:slideViewPr>
    <p:cSldViewPr snapToGrid="0" snapToObjects="1">
      <p:cViewPr>
        <p:scale>
          <a:sx n="125" d="100"/>
          <a:sy n="125" d="100"/>
        </p:scale>
        <p:origin x="416" y="5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50E8554-96BF-974F-8461-C8C60A2B60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B9112F32-2071-8543-B02E-EB3077BF1B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84DE86A-854F-2E49-B01E-A6BA20ADF7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D21F8-AFEC-BF44-9B08-074ADC42E08C}" type="datetimeFigureOut">
              <a:rPr kumimoji="1" lang="zh-CN" altLang="en-US" smtClean="0"/>
              <a:t>2023/1/6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DCFE787-300F-F54F-809C-D55BAE6A0C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2BFB25B-8BE2-584A-A2AE-D179D4CB3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4DF47-5D17-E744-9E04-0C9EAD282D6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932062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7A9188-01BC-6D49-8C0D-98D86C7166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44357C5-EDDC-BF4F-9F3E-92A108DC91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E019764-1328-E54B-8DC2-B7E24016C5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D21F8-AFEC-BF44-9B08-074ADC42E08C}" type="datetimeFigureOut">
              <a:rPr kumimoji="1" lang="zh-CN" altLang="en-US" smtClean="0"/>
              <a:t>2023/1/6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BF16542-F768-9647-B42B-78153FF4F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2A03F69-02F5-524E-92DE-784DDE291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4DF47-5D17-E744-9E04-0C9EAD282D6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8965792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A3B66633-E81D-6E42-9878-C197B678BF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1ABBB57-C05E-9543-B974-7B01F519D4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7B7D027-E106-CD40-A948-2197856330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D21F8-AFEC-BF44-9B08-074ADC42E08C}" type="datetimeFigureOut">
              <a:rPr kumimoji="1" lang="zh-CN" altLang="en-US" smtClean="0"/>
              <a:t>2023/1/6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52152BF-49EA-7741-9D05-5767AB024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92346D2-7EEB-BB42-9DC9-9AF99DDAF4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4DF47-5D17-E744-9E04-0C9EAD282D6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238336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E3FF334-E5AB-E348-9D25-536650ACBB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5215D05-6323-2F49-B7AF-6362F42F8F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2FF7F1A-1C67-E746-8DE6-2B3DBAA497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D21F8-AFEC-BF44-9B08-074ADC42E08C}" type="datetimeFigureOut">
              <a:rPr kumimoji="1" lang="zh-CN" altLang="en-US" smtClean="0"/>
              <a:t>2023/1/6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1AFC828-ACBA-C846-8A98-1E918BCEA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34DC7A7-3D07-4646-B3C0-C917EC026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4DF47-5D17-E744-9E04-0C9EAD282D6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61113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918D341-7F11-DC4D-A0CF-AFF8DF05C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BA1C17B-BEC9-7249-860F-D8DB3EAB0E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42262AB-2D63-9E4D-AE44-97EDFFB81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D21F8-AFEC-BF44-9B08-074ADC42E08C}" type="datetimeFigureOut">
              <a:rPr kumimoji="1" lang="zh-CN" altLang="en-US" smtClean="0"/>
              <a:t>2023/1/6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C1CD47C-06B4-DE49-B986-94CA55CE4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9A0F667-A72D-2945-8E93-9AF838A43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4DF47-5D17-E744-9E04-0C9EAD282D6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128818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48BAD01-9539-F54F-8764-C3CE21255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D468520-18DC-2840-A4F7-805FA883DD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0B0E8FB-7C2B-6D49-8F75-3A0439C45F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86E4B3E-F674-8F4D-87C2-ABC94F882B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D21F8-AFEC-BF44-9B08-074ADC42E08C}" type="datetimeFigureOut">
              <a:rPr kumimoji="1" lang="zh-CN" altLang="en-US" smtClean="0"/>
              <a:t>2023/1/6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1DB674E-7F3E-D141-9A87-9F09821A8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FC35C1E-DE87-254C-AA26-505B1A5B5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4DF47-5D17-E744-9E04-0C9EAD282D6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606249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4C9DA6-A137-6841-B6C7-FC8E50004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A0C9DD0-55CD-DA40-AF11-A46A9E12A1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8F1D218-5A6A-AB41-B106-C03AB180B4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ED5A7F91-2BE3-8347-8B6B-2D2C9AC797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ACD97378-7987-DE44-B992-2AE5A86947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90CCD16B-3E98-B748-BCEB-C065AA65D1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D21F8-AFEC-BF44-9B08-074ADC42E08C}" type="datetimeFigureOut">
              <a:rPr kumimoji="1" lang="zh-CN" altLang="en-US" smtClean="0"/>
              <a:t>2023/1/6</a:t>
            </a:fld>
            <a:endParaRPr kumimoji="1"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15228254-FEC6-DA4E-806E-E347FFB1C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894AF652-10F4-F54F-AA19-518C58F01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4DF47-5D17-E744-9E04-0C9EAD282D6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27168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770CF6E-D874-0047-83DB-906DAD8062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99E63DF-F4F3-CA41-9561-F3BC940F89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D21F8-AFEC-BF44-9B08-074ADC42E08C}" type="datetimeFigureOut">
              <a:rPr kumimoji="1" lang="zh-CN" altLang="en-US" smtClean="0"/>
              <a:t>2023/1/6</a:t>
            </a:fld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A2208935-5818-E04F-ADB3-60B04B8C06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16B89B2B-58A4-AA4C-A329-E910A4DE0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4DF47-5D17-E744-9E04-0C9EAD282D6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052462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8557AD60-0D2C-9848-9DF7-3C93DDC9A5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D21F8-AFEC-BF44-9B08-074ADC42E08C}" type="datetimeFigureOut">
              <a:rPr kumimoji="1" lang="zh-CN" altLang="en-US" smtClean="0"/>
              <a:t>2023/1/6</a:t>
            </a:fld>
            <a:endParaRPr kumimoji="1"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74BD5A9-7EB5-8C47-A7A8-278EBB5338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F3CBE68-C203-2B4D-9A6D-930DED3DD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4DF47-5D17-E744-9E04-0C9EAD282D6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77353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1AD5D62-C6A6-7D4F-9BA1-F343D41C1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AB1D5D5-EE41-F741-ACF4-FA53F5E028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C5306B7-8F39-8749-8ED0-C34C9CE6A0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178E601-B555-A24C-9D2A-3C953A2DB7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D21F8-AFEC-BF44-9B08-074ADC42E08C}" type="datetimeFigureOut">
              <a:rPr kumimoji="1" lang="zh-CN" altLang="en-US" smtClean="0"/>
              <a:t>2023/1/6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1755BEF-DC4A-E142-8305-B364B5969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6D181C8-814D-8946-B22D-51EFF1F3B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4DF47-5D17-E744-9E04-0C9EAD282D6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884715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38563A8-4146-6146-ADBC-C9603AB44D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E276FBCF-7578-1748-B0EB-B4C6DAF587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0DFCDBC-EFAE-0A45-A083-F158148C2E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9DA12DA-CF4F-ED48-B12A-5A1AD712DF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D21F8-AFEC-BF44-9B08-074ADC42E08C}" type="datetimeFigureOut">
              <a:rPr kumimoji="1" lang="zh-CN" altLang="en-US" smtClean="0"/>
              <a:t>2023/1/6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6EF9AE0-A12A-9A43-B431-BF62AE51C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1943FEB-0869-E744-9142-231682F00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4DF47-5D17-E744-9E04-0C9EAD282D6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629338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BAE0170D-D26B-1B4A-9AF8-BCBF7BEC91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C5F4AE9-7BD8-6144-8E9E-9188B4BB93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29AF00C-8D4B-BB4B-85F0-878C306CAD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3D21F8-AFEC-BF44-9B08-074ADC42E08C}" type="datetimeFigureOut">
              <a:rPr kumimoji="1" lang="zh-CN" altLang="en-US" smtClean="0"/>
              <a:t>2023/1/6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BFA18E6-B890-F74F-8E69-5B24B82BA7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C7FCF9C-DDA1-4545-B10B-2F8E0B928B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54DF47-5D17-E744-9E04-0C9EAD282D6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52789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10" Type="http://schemas.openxmlformats.org/officeDocument/2006/relationships/image" Target="../media/image9.jpg"/><Relationship Id="rId4" Type="http://schemas.openxmlformats.org/officeDocument/2006/relationships/image" Target="../media/image3.jpg"/><Relationship Id="rId9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9C1E98D7-8518-A44C-812F-420086D7F2B5}"/>
              </a:ext>
            </a:extLst>
          </p:cNvPr>
          <p:cNvSpPr txBox="1"/>
          <p:nvPr/>
        </p:nvSpPr>
        <p:spPr>
          <a:xfrm>
            <a:off x="4746912" y="0"/>
            <a:ext cx="26981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rgbClr val="2867A0"/>
                </a:solidFill>
                <a:latin typeface="+mn-ea"/>
              </a:rPr>
              <a:t>年度总结与展望</a:t>
            </a:r>
          </a:p>
        </p:txBody>
      </p:sp>
      <p:sp>
        <p:nvSpPr>
          <p:cNvPr id="7" name="右箭头 6">
            <a:extLst>
              <a:ext uri="{FF2B5EF4-FFF2-40B4-BE49-F238E27FC236}">
                <a16:creationId xmlns:a16="http://schemas.microsoft.com/office/drawing/2014/main" id="{36EF3817-DE72-6A40-087A-9DBAC0F048EC}"/>
              </a:ext>
            </a:extLst>
          </p:cNvPr>
          <p:cNvSpPr/>
          <p:nvPr/>
        </p:nvSpPr>
        <p:spPr>
          <a:xfrm>
            <a:off x="727507" y="2166888"/>
            <a:ext cx="10940903" cy="3491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7A2DB928-48B2-A584-2DF0-5E87E9C8ABA1}"/>
              </a:ext>
            </a:extLst>
          </p:cNvPr>
          <p:cNvSpPr txBox="1"/>
          <p:nvPr/>
        </p:nvSpPr>
        <p:spPr>
          <a:xfrm>
            <a:off x="1559589" y="2134867"/>
            <a:ext cx="537327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1</a:t>
            </a:r>
            <a:r>
              <a:rPr kumimoji="1" lang="zh-CN" altLang="en-US" dirty="0"/>
              <a:t>月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A0CB30EB-202D-A4DC-616D-16D60ED7E2DC}"/>
              </a:ext>
            </a:extLst>
          </p:cNvPr>
          <p:cNvSpPr txBox="1"/>
          <p:nvPr/>
        </p:nvSpPr>
        <p:spPr>
          <a:xfrm>
            <a:off x="3837487" y="2142894"/>
            <a:ext cx="537327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4</a:t>
            </a:r>
            <a:r>
              <a:rPr kumimoji="1" lang="zh-CN" altLang="en-US" dirty="0"/>
              <a:t>月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471B785E-02B2-919E-0E20-0652D64AF58E}"/>
              </a:ext>
            </a:extLst>
          </p:cNvPr>
          <p:cNvSpPr txBox="1"/>
          <p:nvPr/>
        </p:nvSpPr>
        <p:spPr>
          <a:xfrm>
            <a:off x="6173486" y="2139488"/>
            <a:ext cx="537327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7</a:t>
            </a:r>
            <a:r>
              <a:rPr kumimoji="1" lang="zh-CN" altLang="en-US" dirty="0"/>
              <a:t>月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FDE93EDE-76F9-2BA7-F021-3E9584D776E4}"/>
              </a:ext>
            </a:extLst>
          </p:cNvPr>
          <p:cNvSpPr txBox="1"/>
          <p:nvPr/>
        </p:nvSpPr>
        <p:spPr>
          <a:xfrm>
            <a:off x="8509486" y="2147786"/>
            <a:ext cx="659155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10</a:t>
            </a:r>
            <a:r>
              <a:rPr kumimoji="1" lang="zh-CN" altLang="en-US" dirty="0"/>
              <a:t>月</a:t>
            </a: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5DEFF35B-C241-DC1D-982C-133F0BC1C0A9}"/>
              </a:ext>
            </a:extLst>
          </p:cNvPr>
          <p:cNvSpPr txBox="1"/>
          <p:nvPr/>
        </p:nvSpPr>
        <p:spPr>
          <a:xfrm>
            <a:off x="10662407" y="2138258"/>
            <a:ext cx="659155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12</a:t>
            </a:r>
            <a:r>
              <a:rPr kumimoji="1" lang="zh-CN" altLang="en-US" dirty="0"/>
              <a:t>月</a:t>
            </a: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4563E724-B999-2FFB-32F4-104E60BB9068}"/>
              </a:ext>
            </a:extLst>
          </p:cNvPr>
          <p:cNvSpPr txBox="1"/>
          <p:nvPr/>
        </p:nvSpPr>
        <p:spPr>
          <a:xfrm>
            <a:off x="0" y="2138258"/>
            <a:ext cx="902811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2022</a:t>
            </a:r>
            <a:r>
              <a:rPr kumimoji="1" lang="zh-CN" altLang="en-US" dirty="0"/>
              <a:t>年</a:t>
            </a:r>
          </a:p>
        </p:txBody>
      </p:sp>
      <p:sp>
        <p:nvSpPr>
          <p:cNvPr id="38" name="椭圆 37">
            <a:extLst>
              <a:ext uri="{FF2B5EF4-FFF2-40B4-BE49-F238E27FC236}">
                <a16:creationId xmlns:a16="http://schemas.microsoft.com/office/drawing/2014/main" id="{5A3D6C97-BBFD-2995-9C8B-8C5D2ADE4C2A}"/>
              </a:ext>
            </a:extLst>
          </p:cNvPr>
          <p:cNvSpPr>
            <a:spLocks noChangeAspect="1"/>
          </p:cNvSpPr>
          <p:nvPr/>
        </p:nvSpPr>
        <p:spPr>
          <a:xfrm>
            <a:off x="121776" y="514111"/>
            <a:ext cx="1437813" cy="1440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07ECA601-E110-1B93-A8BF-36A6BF5D50FF}"/>
              </a:ext>
            </a:extLst>
          </p:cNvPr>
          <p:cNvSpPr txBox="1"/>
          <p:nvPr/>
        </p:nvSpPr>
        <p:spPr>
          <a:xfrm>
            <a:off x="282839" y="695502"/>
            <a:ext cx="11156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3200" b="1" dirty="0">
                <a:solidFill>
                  <a:schemeClr val="bg1"/>
                </a:solidFill>
              </a:rPr>
              <a:t>主线任务</a:t>
            </a:r>
          </a:p>
        </p:txBody>
      </p:sp>
      <p:sp>
        <p:nvSpPr>
          <p:cNvPr id="42" name="椭圆 41">
            <a:extLst>
              <a:ext uri="{FF2B5EF4-FFF2-40B4-BE49-F238E27FC236}">
                <a16:creationId xmlns:a16="http://schemas.microsoft.com/office/drawing/2014/main" id="{E9D5659A-35E5-F72E-DF96-D2F558419ADF}"/>
              </a:ext>
            </a:extLst>
          </p:cNvPr>
          <p:cNvSpPr>
            <a:spLocks noChangeAspect="1"/>
          </p:cNvSpPr>
          <p:nvPr/>
        </p:nvSpPr>
        <p:spPr>
          <a:xfrm>
            <a:off x="121776" y="2728781"/>
            <a:ext cx="1437813" cy="1440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880448CD-CBAF-3C6A-EE89-185D290C7DDD}"/>
              </a:ext>
            </a:extLst>
          </p:cNvPr>
          <p:cNvSpPr txBox="1"/>
          <p:nvPr/>
        </p:nvSpPr>
        <p:spPr>
          <a:xfrm>
            <a:off x="282839" y="2910172"/>
            <a:ext cx="11156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3200" b="1" dirty="0">
                <a:solidFill>
                  <a:schemeClr val="bg1"/>
                </a:solidFill>
              </a:rPr>
              <a:t>支线任务</a:t>
            </a:r>
          </a:p>
        </p:txBody>
      </p:sp>
      <p:sp>
        <p:nvSpPr>
          <p:cNvPr id="49" name="文本框 48">
            <a:extLst>
              <a:ext uri="{FF2B5EF4-FFF2-40B4-BE49-F238E27FC236}">
                <a16:creationId xmlns:a16="http://schemas.microsoft.com/office/drawing/2014/main" id="{46F9EB95-795B-BD40-612C-495CF74772E9}"/>
              </a:ext>
            </a:extLst>
          </p:cNvPr>
          <p:cNvSpPr txBox="1"/>
          <p:nvPr/>
        </p:nvSpPr>
        <p:spPr>
          <a:xfrm>
            <a:off x="1720652" y="561522"/>
            <a:ext cx="1858201" cy="12965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zh-CN" altLang="en-US" dirty="0"/>
              <a:t>写毕业论文</a:t>
            </a:r>
            <a:endParaRPr kumimoji="1" lang="en-US" altLang="zh-CN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zh-CN" altLang="en-US" dirty="0"/>
              <a:t>最终学术报告</a:t>
            </a:r>
            <a:endParaRPr kumimoji="1" lang="en-US" altLang="zh-CN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zh-CN" altLang="en-US" dirty="0"/>
              <a:t>写超分论文</a:t>
            </a:r>
          </a:p>
        </p:txBody>
      </p:sp>
      <p:sp>
        <p:nvSpPr>
          <p:cNvPr id="51" name="文本框 50">
            <a:extLst>
              <a:ext uri="{FF2B5EF4-FFF2-40B4-BE49-F238E27FC236}">
                <a16:creationId xmlns:a16="http://schemas.microsoft.com/office/drawing/2014/main" id="{452CFE3F-AFC2-F133-7C6F-3EF301DC7A5C}"/>
              </a:ext>
            </a:extLst>
          </p:cNvPr>
          <p:cNvSpPr txBox="1"/>
          <p:nvPr/>
        </p:nvSpPr>
        <p:spPr>
          <a:xfrm>
            <a:off x="3739916" y="561521"/>
            <a:ext cx="2945037" cy="12965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zh-CN" altLang="en-US" dirty="0"/>
              <a:t>改毕业论文、毕业答辩</a:t>
            </a:r>
            <a:endParaRPr kumimoji="1" lang="en-US" altLang="zh-CN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zh-CN" altLang="en-US" dirty="0"/>
              <a:t>博后入站</a:t>
            </a:r>
            <a:r>
              <a:rPr kumimoji="1" lang="en-US" altLang="zh-CN" dirty="0"/>
              <a:t>/</a:t>
            </a:r>
            <a:r>
              <a:rPr kumimoji="1" lang="zh-CN" altLang="en-US" dirty="0"/>
              <a:t>水木学者答辩</a:t>
            </a:r>
            <a:endParaRPr kumimoji="1" lang="en-US" altLang="zh-CN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zh-CN" altLang="en-US" dirty="0"/>
              <a:t>改超分论文（中了）</a:t>
            </a:r>
          </a:p>
        </p:txBody>
      </p:sp>
      <p:sp>
        <p:nvSpPr>
          <p:cNvPr id="52" name="文本框 51">
            <a:extLst>
              <a:ext uri="{FF2B5EF4-FFF2-40B4-BE49-F238E27FC236}">
                <a16:creationId xmlns:a16="http://schemas.microsoft.com/office/drawing/2014/main" id="{E16AF1C4-EB6B-394D-95CB-8E3BBB0201BD}"/>
              </a:ext>
            </a:extLst>
          </p:cNvPr>
          <p:cNvSpPr txBox="1"/>
          <p:nvPr/>
        </p:nvSpPr>
        <p:spPr>
          <a:xfrm>
            <a:off x="6608009" y="435714"/>
            <a:ext cx="2550698" cy="17120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zh-CN" altLang="en-US" dirty="0"/>
              <a:t>写博后本子（没中）</a:t>
            </a:r>
            <a:endParaRPr kumimoji="1" lang="en-US" altLang="zh-CN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zh-CN" altLang="en-US" dirty="0"/>
              <a:t>改融合论文（没中）</a:t>
            </a:r>
            <a:endParaRPr kumimoji="1" lang="en-US" altLang="zh-CN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zh-CN" altLang="en-US" dirty="0"/>
              <a:t>做项目</a:t>
            </a:r>
            <a:endParaRPr kumimoji="1" lang="en-US" altLang="zh-CN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zh-CN" altLang="en-US" dirty="0"/>
              <a:t>做科研：半监督</a:t>
            </a:r>
            <a:r>
              <a:rPr kumimoji="1" lang="en-US" altLang="zh-CN" dirty="0"/>
              <a:t>LC</a:t>
            </a:r>
            <a:endParaRPr kumimoji="1" lang="zh-CN" altLang="en-US" dirty="0"/>
          </a:p>
        </p:txBody>
      </p:sp>
      <p:sp>
        <p:nvSpPr>
          <p:cNvPr id="53" name="文本框 52">
            <a:extLst>
              <a:ext uri="{FF2B5EF4-FFF2-40B4-BE49-F238E27FC236}">
                <a16:creationId xmlns:a16="http://schemas.microsoft.com/office/drawing/2014/main" id="{179A6A94-DDAA-B937-DEE6-BA778DD35FFD}"/>
              </a:ext>
            </a:extLst>
          </p:cNvPr>
          <p:cNvSpPr txBox="1"/>
          <p:nvPr/>
        </p:nvSpPr>
        <p:spPr>
          <a:xfrm>
            <a:off x="9121685" y="410176"/>
            <a:ext cx="3012363" cy="17120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zh-CN" altLang="en-US" dirty="0"/>
              <a:t>又写本子（博后和青基）</a:t>
            </a:r>
            <a:endParaRPr kumimoji="1" lang="en-US" altLang="zh-CN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zh-CN" altLang="en-US" dirty="0"/>
              <a:t>又改融合论文</a:t>
            </a:r>
            <a:endParaRPr kumimoji="1" lang="en-US" altLang="zh-CN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zh-CN" altLang="en-US" dirty="0"/>
              <a:t>做项目</a:t>
            </a:r>
            <a:endParaRPr kumimoji="1" lang="en-US" altLang="zh-CN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zh-CN" altLang="en-US" dirty="0"/>
              <a:t>做实验写半监督论文</a:t>
            </a:r>
          </a:p>
        </p:txBody>
      </p:sp>
      <p:sp>
        <p:nvSpPr>
          <p:cNvPr id="54" name="文本框 53">
            <a:extLst>
              <a:ext uri="{FF2B5EF4-FFF2-40B4-BE49-F238E27FC236}">
                <a16:creationId xmlns:a16="http://schemas.microsoft.com/office/drawing/2014/main" id="{96EBF1D3-F5BB-9B30-6AA1-9EB42584B50C}"/>
              </a:ext>
            </a:extLst>
          </p:cNvPr>
          <p:cNvSpPr txBox="1"/>
          <p:nvPr/>
        </p:nvSpPr>
        <p:spPr>
          <a:xfrm>
            <a:off x="1720652" y="2523301"/>
            <a:ext cx="1396536" cy="17120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zh-CN" altLang="en-US" dirty="0"/>
              <a:t>小心防护</a:t>
            </a:r>
            <a:endParaRPr kumimoji="1" lang="en-US" altLang="zh-CN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zh-CN" altLang="en-US" dirty="0"/>
              <a:t>积极买票</a:t>
            </a:r>
            <a:endParaRPr kumimoji="1" lang="en-US" altLang="zh-CN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zh-CN" altLang="en-US" dirty="0"/>
              <a:t>德国滞留</a:t>
            </a:r>
            <a:endParaRPr kumimoji="1" lang="en-US" altLang="zh-CN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zh-CN" altLang="en-US" dirty="0"/>
              <a:t>艰难回国</a:t>
            </a:r>
          </a:p>
        </p:txBody>
      </p:sp>
      <p:sp>
        <p:nvSpPr>
          <p:cNvPr id="55" name="文本框 54">
            <a:extLst>
              <a:ext uri="{FF2B5EF4-FFF2-40B4-BE49-F238E27FC236}">
                <a16:creationId xmlns:a16="http://schemas.microsoft.com/office/drawing/2014/main" id="{091539E2-8C48-6EFC-7987-CDADC8983EBD}"/>
              </a:ext>
            </a:extLst>
          </p:cNvPr>
          <p:cNvSpPr txBox="1"/>
          <p:nvPr/>
        </p:nvSpPr>
        <p:spPr>
          <a:xfrm>
            <a:off x="3915065" y="2714947"/>
            <a:ext cx="2101857" cy="12965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zh-CN" altLang="en-US" dirty="0"/>
              <a:t>连续</a:t>
            </a:r>
            <a:r>
              <a:rPr kumimoji="1" lang="en-US" altLang="zh-CN" dirty="0"/>
              <a:t>31</a:t>
            </a:r>
            <a:r>
              <a:rPr kumimoji="1" lang="zh-CN" altLang="en-US" dirty="0"/>
              <a:t>天的隔离</a:t>
            </a:r>
            <a:endParaRPr kumimoji="1" lang="en-US" altLang="zh-CN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zh-CN" altLang="en-US" dirty="0"/>
              <a:t>第一次坐救护车</a:t>
            </a:r>
            <a:endParaRPr kumimoji="1" lang="en-US" altLang="zh-CN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zh-CN" altLang="en-US" dirty="0"/>
              <a:t>艰难返京回校</a:t>
            </a:r>
            <a:endParaRPr kumimoji="1" lang="en-US" altLang="zh-CN" dirty="0"/>
          </a:p>
        </p:txBody>
      </p:sp>
      <p:pic>
        <p:nvPicPr>
          <p:cNvPr id="57" name="图片 56">
            <a:extLst>
              <a:ext uri="{FF2B5EF4-FFF2-40B4-BE49-F238E27FC236}">
                <a16:creationId xmlns:a16="http://schemas.microsoft.com/office/drawing/2014/main" id="{AECC4B53-0140-D243-61D0-042734F99B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3156" b="16691"/>
          <a:stretch/>
        </p:blipFill>
        <p:spPr>
          <a:xfrm>
            <a:off x="36941" y="4301207"/>
            <a:ext cx="2312863" cy="1042207"/>
          </a:xfrm>
          <a:prstGeom prst="rect">
            <a:avLst/>
          </a:prstGeom>
        </p:spPr>
      </p:pic>
      <p:pic>
        <p:nvPicPr>
          <p:cNvPr id="61" name="图片 60">
            <a:extLst>
              <a:ext uri="{FF2B5EF4-FFF2-40B4-BE49-F238E27FC236}">
                <a16:creationId xmlns:a16="http://schemas.microsoft.com/office/drawing/2014/main" id="{1DBADB39-C078-EDB4-9D70-681E52574BB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213" b="10252"/>
          <a:stretch/>
        </p:blipFill>
        <p:spPr>
          <a:xfrm>
            <a:off x="2327480" y="4276158"/>
            <a:ext cx="1485956" cy="2493342"/>
          </a:xfrm>
          <a:prstGeom prst="rect">
            <a:avLst/>
          </a:prstGeom>
        </p:spPr>
      </p:pic>
      <p:pic>
        <p:nvPicPr>
          <p:cNvPr id="63" name="图片 62">
            <a:extLst>
              <a:ext uri="{FF2B5EF4-FFF2-40B4-BE49-F238E27FC236}">
                <a16:creationId xmlns:a16="http://schemas.microsoft.com/office/drawing/2014/main" id="{AEDD839F-11FB-4068-3659-96BCE2EBC7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1015718" y="5565112"/>
            <a:ext cx="1442186" cy="1080371"/>
          </a:xfrm>
          <a:prstGeom prst="rect">
            <a:avLst/>
          </a:prstGeom>
        </p:spPr>
      </p:pic>
      <p:pic>
        <p:nvPicPr>
          <p:cNvPr id="65" name="图片 64">
            <a:extLst>
              <a:ext uri="{FF2B5EF4-FFF2-40B4-BE49-F238E27FC236}">
                <a16:creationId xmlns:a16="http://schemas.microsoft.com/office/drawing/2014/main" id="{B1096102-9DCB-1C69-5663-07C89339FD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-89897" y="5565111"/>
            <a:ext cx="1442188" cy="1080373"/>
          </a:xfrm>
          <a:prstGeom prst="rect">
            <a:avLst/>
          </a:prstGeom>
        </p:spPr>
      </p:pic>
      <p:pic>
        <p:nvPicPr>
          <p:cNvPr id="67" name="图片 66">
            <a:extLst>
              <a:ext uri="{FF2B5EF4-FFF2-40B4-BE49-F238E27FC236}">
                <a16:creationId xmlns:a16="http://schemas.microsoft.com/office/drawing/2014/main" id="{7943C65D-F878-8CA6-C580-CBDC30ADE1C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3713063" y="4437068"/>
            <a:ext cx="1607909" cy="1204518"/>
          </a:xfrm>
          <a:prstGeom prst="rect">
            <a:avLst/>
          </a:prstGeom>
        </p:spPr>
      </p:pic>
      <p:pic>
        <p:nvPicPr>
          <p:cNvPr id="69" name="图片 68">
            <a:extLst>
              <a:ext uri="{FF2B5EF4-FFF2-40B4-BE49-F238E27FC236}">
                <a16:creationId xmlns:a16="http://schemas.microsoft.com/office/drawing/2014/main" id="{2F41CD22-AC39-EF67-38D0-2655CCE0AAB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6200000">
            <a:off x="4027388" y="5717016"/>
            <a:ext cx="935278" cy="1248500"/>
          </a:xfrm>
          <a:prstGeom prst="rect">
            <a:avLst/>
          </a:prstGeom>
        </p:spPr>
      </p:pic>
      <p:pic>
        <p:nvPicPr>
          <p:cNvPr id="71" name="图片 70">
            <a:extLst>
              <a:ext uri="{FF2B5EF4-FFF2-40B4-BE49-F238E27FC236}">
                <a16:creationId xmlns:a16="http://schemas.microsoft.com/office/drawing/2014/main" id="{82117642-9549-7D77-BFD9-3E7BD17749D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5400000">
            <a:off x="4939324" y="4435339"/>
            <a:ext cx="1609887" cy="1206000"/>
          </a:xfrm>
          <a:prstGeom prst="rect">
            <a:avLst/>
          </a:prstGeom>
        </p:spPr>
      </p:pic>
      <p:pic>
        <p:nvPicPr>
          <p:cNvPr id="73" name="图片 72">
            <a:extLst>
              <a:ext uri="{FF2B5EF4-FFF2-40B4-BE49-F238E27FC236}">
                <a16:creationId xmlns:a16="http://schemas.microsoft.com/office/drawing/2014/main" id="{DE9C9DF5-5A32-1938-F772-68ED6A08851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6200000">
            <a:off x="5297966" y="5715441"/>
            <a:ext cx="935802" cy="1249200"/>
          </a:xfrm>
          <a:prstGeom prst="rect">
            <a:avLst/>
          </a:prstGeom>
        </p:spPr>
      </p:pic>
      <p:sp>
        <p:nvSpPr>
          <p:cNvPr id="74" name="文本框 73">
            <a:extLst>
              <a:ext uri="{FF2B5EF4-FFF2-40B4-BE49-F238E27FC236}">
                <a16:creationId xmlns:a16="http://schemas.microsoft.com/office/drawing/2014/main" id="{B1AB5B48-EA1D-46F4-03E8-DBC9E0CB4BFA}"/>
              </a:ext>
            </a:extLst>
          </p:cNvPr>
          <p:cNvSpPr txBox="1"/>
          <p:nvPr/>
        </p:nvSpPr>
        <p:spPr>
          <a:xfrm>
            <a:off x="6173486" y="2689091"/>
            <a:ext cx="2550698" cy="12965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zh-CN" altLang="en-US" dirty="0"/>
              <a:t>做核酸</a:t>
            </a:r>
            <a:endParaRPr kumimoji="1" lang="en-US" altLang="zh-CN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zh-CN" altLang="en-US" dirty="0"/>
              <a:t>盘算怎么请大家吃饭</a:t>
            </a:r>
            <a:endParaRPr kumimoji="1" lang="en-US" altLang="zh-CN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zh-CN" altLang="en-US" dirty="0"/>
              <a:t>认真学习防疫规定</a:t>
            </a:r>
            <a:endParaRPr kumimoji="1" lang="en-US" altLang="zh-CN" dirty="0"/>
          </a:p>
        </p:txBody>
      </p:sp>
      <p:pic>
        <p:nvPicPr>
          <p:cNvPr id="76" name="图片 75">
            <a:extLst>
              <a:ext uri="{FF2B5EF4-FFF2-40B4-BE49-F238E27FC236}">
                <a16:creationId xmlns:a16="http://schemas.microsoft.com/office/drawing/2014/main" id="{D1B9CA02-DFCE-34A1-41EF-98DA4B4AD9E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12457" y="4233394"/>
            <a:ext cx="1437750" cy="2556000"/>
          </a:xfrm>
          <a:prstGeom prst="rect">
            <a:avLst/>
          </a:prstGeom>
        </p:spPr>
      </p:pic>
      <p:sp>
        <p:nvSpPr>
          <p:cNvPr id="77" name="文本框 76">
            <a:extLst>
              <a:ext uri="{FF2B5EF4-FFF2-40B4-BE49-F238E27FC236}">
                <a16:creationId xmlns:a16="http://schemas.microsoft.com/office/drawing/2014/main" id="{300E2F2E-9DC4-DABA-27F6-3A38C5056F42}"/>
              </a:ext>
            </a:extLst>
          </p:cNvPr>
          <p:cNvSpPr txBox="1"/>
          <p:nvPr/>
        </p:nvSpPr>
        <p:spPr>
          <a:xfrm>
            <a:off x="8839063" y="2684668"/>
            <a:ext cx="2319866" cy="12965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zh-CN" altLang="en-US" dirty="0"/>
              <a:t>继续做核酸</a:t>
            </a:r>
            <a:endParaRPr kumimoji="1" lang="en-US" altLang="zh-CN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zh-CN" altLang="en-US" dirty="0"/>
              <a:t>逃离北京</a:t>
            </a:r>
            <a:endParaRPr kumimoji="1" lang="en-US" altLang="zh-CN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zh-CN" altLang="en-US" dirty="0"/>
              <a:t>最终还是感染新冠</a:t>
            </a:r>
            <a:endParaRPr kumimoji="1" lang="en-US" altLang="zh-CN" dirty="0"/>
          </a:p>
        </p:txBody>
      </p:sp>
      <p:sp>
        <p:nvSpPr>
          <p:cNvPr id="78" name="圆角矩形 77">
            <a:extLst>
              <a:ext uri="{FF2B5EF4-FFF2-40B4-BE49-F238E27FC236}">
                <a16:creationId xmlns:a16="http://schemas.microsoft.com/office/drawing/2014/main" id="{F04842CB-40D3-1A0C-ACF2-4B0F0368BB53}"/>
              </a:ext>
            </a:extLst>
          </p:cNvPr>
          <p:cNvSpPr/>
          <p:nvPr/>
        </p:nvSpPr>
        <p:spPr>
          <a:xfrm>
            <a:off x="8087360" y="4233394"/>
            <a:ext cx="3942080" cy="2536106"/>
          </a:xfrm>
          <a:prstGeom prst="roundRect">
            <a:avLst/>
          </a:prstGeom>
          <a:ln w="25400">
            <a:solidFill>
              <a:schemeClr val="accent1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79" name="文本框 78">
            <a:extLst>
              <a:ext uri="{FF2B5EF4-FFF2-40B4-BE49-F238E27FC236}">
                <a16:creationId xmlns:a16="http://schemas.microsoft.com/office/drawing/2014/main" id="{58A802CE-636B-84D2-5E3A-5DA60AEB888F}"/>
              </a:ext>
            </a:extLst>
          </p:cNvPr>
          <p:cNvSpPr txBox="1"/>
          <p:nvPr/>
        </p:nvSpPr>
        <p:spPr>
          <a:xfrm>
            <a:off x="8186470" y="4229190"/>
            <a:ext cx="3914519" cy="25430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b="1" dirty="0">
                <a:solidFill>
                  <a:schemeClr val="accent1">
                    <a:lumMod val="75000"/>
                  </a:schemeClr>
                </a:solidFill>
              </a:rPr>
              <a:t>2023</a:t>
            </a:r>
            <a:r>
              <a:rPr kumimoji="1" lang="zh-CN" altLang="en-US" b="1" dirty="0">
                <a:solidFill>
                  <a:schemeClr val="accent1">
                    <a:lumMod val="75000"/>
                  </a:schemeClr>
                </a:solidFill>
              </a:rPr>
              <a:t>计划</a:t>
            </a:r>
            <a:endParaRPr kumimoji="1" lang="en-US" altLang="zh-CN" b="1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zh-CN" altLang="en-US" dirty="0"/>
              <a:t>做科研：超分、融合、大规模地表覆盖实验和论文落实</a:t>
            </a:r>
            <a:endParaRPr kumimoji="1" lang="en-US" altLang="zh-CN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zh-CN" altLang="en-US" dirty="0"/>
              <a:t>继续打磨本子，思考且深入思考</a:t>
            </a:r>
            <a:endParaRPr kumimoji="1" lang="en-US" altLang="zh-CN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zh-CN" altLang="en-US" dirty="0"/>
              <a:t>协调项目、做项目</a:t>
            </a:r>
            <a:endParaRPr kumimoji="1" lang="en-US" altLang="zh-CN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zh-CN" altLang="en-US" dirty="0"/>
              <a:t>新的一年希望能换个支线任务</a:t>
            </a:r>
            <a:endParaRPr kumimoji="1"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6218628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1194</TotalTime>
  <Words>180</Words>
  <Application>Microsoft Macintosh PowerPoint</Application>
  <PresentationFormat>宽屏</PresentationFormat>
  <Paragraphs>41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5" baseType="lpstr">
      <vt:lpstr>等线</vt:lpstr>
      <vt:lpstr>等线 Light</vt:lpstr>
      <vt:lpstr>Arial</vt:lpstr>
      <vt:lpstr>Office 主题​​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dongrunmin95@163.com</dc:creator>
  <cp:lastModifiedBy>dongrunmin95@163.com</cp:lastModifiedBy>
  <cp:revision>12</cp:revision>
  <dcterms:created xsi:type="dcterms:W3CDTF">2022-01-03T15:52:47Z</dcterms:created>
  <dcterms:modified xsi:type="dcterms:W3CDTF">2023-01-06T04:29:00Z</dcterms:modified>
</cp:coreProperties>
</file>