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7" r:id="rId1"/>
    <p:sldMasterId id="2147483925" r:id="rId2"/>
    <p:sldMasterId id="2147483977" r:id="rId3"/>
  </p:sldMasterIdLst>
  <p:notesMasterIdLst>
    <p:notesMasterId r:id="rId10"/>
  </p:notesMasterIdLst>
  <p:handoutMasterIdLst>
    <p:handoutMasterId r:id="rId11"/>
  </p:handoutMasterIdLst>
  <p:sldIdLst>
    <p:sldId id="642" r:id="rId4"/>
    <p:sldId id="745" r:id="rId5"/>
    <p:sldId id="753" r:id="rId6"/>
    <p:sldId id="754" r:id="rId7"/>
    <p:sldId id="750" r:id="rId8"/>
    <p:sldId id="671" r:id="rId9"/>
  </p:sldIdLst>
  <p:sldSz cx="12192000" cy="6858000"/>
  <p:notesSz cx="6858000" cy="9144000"/>
  <p:defaultTextStyle>
    <a:defPPr>
      <a:defRPr lang="zh-CN"/>
    </a:defPPr>
    <a:lvl1pPr marL="0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1pPr>
    <a:lvl2pPr marL="348781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2pPr>
    <a:lvl3pPr marL="697562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3pPr>
    <a:lvl4pPr marL="1046342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4pPr>
    <a:lvl5pPr marL="1395123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5pPr>
    <a:lvl6pPr marL="1743903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6pPr>
    <a:lvl7pPr marL="2092684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7pPr>
    <a:lvl8pPr marL="2441465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8pPr>
    <a:lvl9pPr marL="2790245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 Conghui" initials="HC" lastIdx="1" clrIdx="0"/>
  <p:cmAuthor id="2" name="He Conghui" initials="HC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00"/>
    <a:srgbClr val="00FF00"/>
    <a:srgbClr val="7A64A2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29" autoAdjust="0"/>
    <p:restoredTop sz="78258" autoAdjust="0"/>
  </p:normalViewPr>
  <p:slideViewPr>
    <p:cSldViewPr snapToGrid="0" snapToObjects="1">
      <p:cViewPr varScale="1">
        <p:scale>
          <a:sx n="87" d="100"/>
          <a:sy n="87" d="100"/>
        </p:scale>
        <p:origin x="232" y="4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35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31D8F74-DE44-4974-90C6-A50D6E452D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DF36F-1419-4111-9BD3-C7CEBE2603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F3BF5-B38F-40FE-81A5-5FF8411A56F4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BD2866-7056-4067-9A2A-5B48D16740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44CBC8-29DE-4E2A-B666-0D2BF84AB1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74DE5-C371-41E8-8D3F-231F0E7A73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87774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20D96-69B1-4163-8A2D-2EEE121CE1E4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616AA-94C5-42A2-BE49-EE4A3E05C8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4033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616AA-94C5-42A2-BE49-EE4A3E05C85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022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616AA-94C5-42A2-BE49-EE4A3E05C85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936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616AA-94C5-42A2-BE49-EE4A3E05C85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7932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616AA-94C5-42A2-BE49-EE4A3E05C85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333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616AA-94C5-42A2-BE49-EE4A3E05C85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717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616AA-94C5-42A2-BE49-EE4A3E05C85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293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灯片编号占位符 5"/>
          <p:cNvSpPr txBox="1">
            <a:spLocks/>
          </p:cNvSpPr>
          <p:nvPr userDrawn="1"/>
        </p:nvSpPr>
        <p:spPr>
          <a:xfrm>
            <a:off x="8208235" y="6386190"/>
            <a:ext cx="2844800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675" smtClean="0"/>
              <a:pPr/>
              <a:t>‹#›</a:t>
            </a:fld>
            <a:endParaRPr lang="zh-CN" altLang="en-US" sz="675" dirty="0"/>
          </a:p>
        </p:txBody>
      </p:sp>
      <p:sp>
        <p:nvSpPr>
          <p:cNvPr id="13" name="等腰三角形 10"/>
          <p:cNvSpPr/>
          <p:nvPr userDrawn="1"/>
        </p:nvSpPr>
        <p:spPr>
          <a:xfrm>
            <a:off x="6280728" y="6296686"/>
            <a:ext cx="509776" cy="561314"/>
          </a:xfrm>
          <a:prstGeom prst="triangle">
            <a:avLst>
              <a:gd name="adj" fmla="val 0"/>
            </a:avLst>
          </a:prstGeom>
          <a:solidFill>
            <a:srgbClr val="7A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773"/>
          </a:p>
        </p:txBody>
      </p:sp>
      <p:sp>
        <p:nvSpPr>
          <p:cNvPr id="15" name="矩形 13"/>
          <p:cNvSpPr/>
          <p:nvPr userDrawn="1"/>
        </p:nvSpPr>
        <p:spPr>
          <a:xfrm>
            <a:off x="0" y="6296686"/>
            <a:ext cx="6280728" cy="561314"/>
          </a:xfrm>
          <a:prstGeom prst="rect">
            <a:avLst/>
          </a:prstGeom>
          <a:solidFill>
            <a:srgbClr val="7A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73"/>
          </a:p>
        </p:txBody>
      </p:sp>
      <p:cxnSp>
        <p:nvCxnSpPr>
          <p:cNvPr id="17" name="直接连接符 21"/>
          <p:cNvCxnSpPr/>
          <p:nvPr userDrawn="1"/>
        </p:nvCxnSpPr>
        <p:spPr>
          <a:xfrm>
            <a:off x="5" y="6267548"/>
            <a:ext cx="6305553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23"/>
          <p:cNvCxnSpPr/>
          <p:nvPr userDrawn="1"/>
        </p:nvCxnSpPr>
        <p:spPr>
          <a:xfrm>
            <a:off x="6298549" y="6262293"/>
            <a:ext cx="498947" cy="54582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标题 1"/>
          <p:cNvSpPr>
            <a:spLocks noGrp="1"/>
          </p:cNvSpPr>
          <p:nvPr>
            <p:ph type="title"/>
          </p:nvPr>
        </p:nvSpPr>
        <p:spPr>
          <a:xfrm>
            <a:off x="67737" y="116632"/>
            <a:ext cx="12056537" cy="648072"/>
          </a:xfrm>
          <a:effectLst>
            <a:outerShdw blurRad="50800" dist="38100" dir="2700000" sx="17000" sy="17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2250" baseline="0">
                <a:solidFill>
                  <a:schemeClr val="tx1"/>
                </a:solidFill>
                <a:latin typeface="+mj-ea"/>
                <a:ea typeface="+mj-ea"/>
                <a:cs typeface="Times New Roman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cxnSp>
        <p:nvCxnSpPr>
          <p:cNvPr id="27" name="直接连接符 6"/>
          <p:cNvCxnSpPr/>
          <p:nvPr userDrawn="1"/>
        </p:nvCxnSpPr>
        <p:spPr>
          <a:xfrm>
            <a:off x="13325" y="764704"/>
            <a:ext cx="12165361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" y="5549900"/>
            <a:ext cx="11376588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239349" y="650889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39349" y="614614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143748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419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39349" y="650889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39349" y="614614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143748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39349" y="650889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39349" y="614614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143748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271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9426013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74638"/>
            <a:ext cx="9426013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737601" y="6356359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F4A42BB4-435E-6045-93B8-147D4A201F57}" type="slidenum">
              <a:rPr 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966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2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5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8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4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7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3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9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F4A42BB4-435E-6045-93B8-147D4A201F57}" type="slidenum">
              <a:rPr 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en-US" sz="1013">
              <a:solidFill>
                <a:prstClr val="black"/>
              </a:solidFill>
            </a:endParaRPr>
          </a:p>
        </p:txBody>
      </p:sp>
      <p:pic>
        <p:nvPicPr>
          <p:cNvPr id="7" name="Picture 6" descr="NO15_PPT02_REV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"/>
            <a:ext cx="12192000" cy="685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11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16815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6995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8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67680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1076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98853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-9061" y="1462261"/>
            <a:ext cx="12201061" cy="27267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8931" y="1556799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480045" y="4149084"/>
            <a:ext cx="5280587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endParaRPr lang="zh-CN" altLang="en-US" sz="1013" dirty="0">
              <a:solidFill>
                <a:prstClr val="black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28" y="117193"/>
            <a:ext cx="1820359" cy="8884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0" y="1027503"/>
            <a:ext cx="38151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altLang="zh-CN" sz="800" b="1" i="1" dirty="0">
                <a:solidFill>
                  <a:srgbClr val="8064A2"/>
                </a:solidFill>
              </a:rPr>
              <a:t>High Performance Geo-Computing Group </a:t>
            </a:r>
            <a:endParaRPr lang="zh-CN" altLang="en-US" sz="800" b="1" i="1" dirty="0">
              <a:solidFill>
                <a:srgbClr val="8064A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ECCAB2-9C56-491A-AEC3-CC28EA1C2495}"/>
              </a:ext>
            </a:extLst>
          </p:cNvPr>
          <p:cNvPicPr>
            <a:picLocks/>
          </p:cNvPicPr>
          <p:nvPr userDrawn="1"/>
        </p:nvPicPr>
        <p:blipFill rotWithShape="1">
          <a:blip r:embed="rId3"/>
          <a:srcRect r="86165"/>
          <a:stretch/>
        </p:blipFill>
        <p:spPr>
          <a:xfrm>
            <a:off x="10199077" y="4864608"/>
            <a:ext cx="1992923" cy="19933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9A2940-8C87-4F44-B631-AA29D6CF9C58}"/>
              </a:ext>
            </a:extLst>
          </p:cNvPr>
          <p:cNvPicPr>
            <a:picLocks/>
          </p:cNvPicPr>
          <p:nvPr userDrawn="1"/>
        </p:nvPicPr>
        <p:blipFill rotWithShape="1">
          <a:blip r:embed="rId3"/>
          <a:srcRect l="15420" r="71031" b="2026"/>
          <a:stretch/>
        </p:blipFill>
        <p:spPr>
          <a:xfrm>
            <a:off x="-9061" y="4864608"/>
            <a:ext cx="1992923" cy="199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09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27574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46384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30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21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53434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30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21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31422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93324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6835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35798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50931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4483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765175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16379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995" y="116632"/>
            <a:ext cx="8974336" cy="648072"/>
          </a:xfrm>
          <a:effectLst>
            <a:outerShdw blurRad="50800" dist="38100" dir="2700000" sx="17000" sy="17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2250" b="1" i="0" baseline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5360" y="908720"/>
            <a:ext cx="10972800" cy="467168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75" b="0" i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lnSpc>
                <a:spcPct val="100000"/>
              </a:lnSpc>
              <a:defRPr sz="1350" b="0" i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>
              <a:lnSpc>
                <a:spcPct val="100000"/>
              </a:lnSpc>
              <a:defRPr sz="1125" b="0" i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>
              <a:lnSpc>
                <a:spcPct val="100000"/>
              </a:lnSpc>
              <a:defRPr sz="1013" b="0" i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>
              <a:lnSpc>
                <a:spcPct val="100000"/>
              </a:lnSpc>
              <a:defRPr sz="1013" b="0" i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等腰三角形 10"/>
          <p:cNvSpPr/>
          <p:nvPr userDrawn="1"/>
        </p:nvSpPr>
        <p:spPr>
          <a:xfrm>
            <a:off x="4933043" y="6508866"/>
            <a:ext cx="509776" cy="361768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-10829" y="6508866"/>
            <a:ext cx="4943872" cy="3617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zh-CN" altLang="en-US" sz="675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93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982064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374715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061891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249554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439068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531588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753736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灯片编号占位符 5"/>
          <p:cNvSpPr txBox="1">
            <a:spLocks/>
          </p:cNvSpPr>
          <p:nvPr userDrawn="1"/>
        </p:nvSpPr>
        <p:spPr>
          <a:xfrm>
            <a:off x="8208235" y="6386190"/>
            <a:ext cx="2844800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675" smtClean="0"/>
              <a:pPr/>
              <a:t>‹#›</a:t>
            </a:fld>
            <a:endParaRPr lang="zh-CN" altLang="en-US" sz="675" dirty="0"/>
          </a:p>
        </p:txBody>
      </p:sp>
      <p:sp>
        <p:nvSpPr>
          <p:cNvPr id="13" name="等腰三角形 10"/>
          <p:cNvSpPr/>
          <p:nvPr userDrawn="1"/>
        </p:nvSpPr>
        <p:spPr>
          <a:xfrm>
            <a:off x="6280728" y="6296686"/>
            <a:ext cx="509776" cy="561314"/>
          </a:xfrm>
          <a:prstGeom prst="triangle">
            <a:avLst>
              <a:gd name="adj" fmla="val 0"/>
            </a:avLst>
          </a:prstGeom>
          <a:solidFill>
            <a:srgbClr val="7A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773"/>
          </a:p>
        </p:txBody>
      </p:sp>
      <p:sp>
        <p:nvSpPr>
          <p:cNvPr id="15" name="矩形 13"/>
          <p:cNvSpPr/>
          <p:nvPr userDrawn="1"/>
        </p:nvSpPr>
        <p:spPr>
          <a:xfrm>
            <a:off x="0" y="6296686"/>
            <a:ext cx="6280728" cy="561314"/>
          </a:xfrm>
          <a:prstGeom prst="rect">
            <a:avLst/>
          </a:prstGeom>
          <a:solidFill>
            <a:srgbClr val="7A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73"/>
          </a:p>
        </p:txBody>
      </p:sp>
      <p:cxnSp>
        <p:nvCxnSpPr>
          <p:cNvPr id="17" name="直接连接符 21"/>
          <p:cNvCxnSpPr/>
          <p:nvPr userDrawn="1"/>
        </p:nvCxnSpPr>
        <p:spPr>
          <a:xfrm>
            <a:off x="5" y="6267548"/>
            <a:ext cx="6305553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23"/>
          <p:cNvCxnSpPr/>
          <p:nvPr userDrawn="1"/>
        </p:nvCxnSpPr>
        <p:spPr>
          <a:xfrm>
            <a:off x="6298549" y="6262293"/>
            <a:ext cx="498947" cy="54582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标题 1"/>
          <p:cNvSpPr>
            <a:spLocks noGrp="1"/>
          </p:cNvSpPr>
          <p:nvPr>
            <p:ph type="title"/>
          </p:nvPr>
        </p:nvSpPr>
        <p:spPr>
          <a:xfrm>
            <a:off x="67737" y="116632"/>
            <a:ext cx="12056537" cy="648072"/>
          </a:xfrm>
          <a:effectLst>
            <a:outerShdw blurRad="50800" dist="38100" dir="2700000" sx="17000" sy="17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2250" baseline="0">
                <a:solidFill>
                  <a:schemeClr val="tx1"/>
                </a:solidFill>
                <a:latin typeface="+mj-ea"/>
                <a:ea typeface="+mj-ea"/>
                <a:cs typeface="Times New Roman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cxnSp>
        <p:nvCxnSpPr>
          <p:cNvPr id="27" name="直接连接符 6"/>
          <p:cNvCxnSpPr/>
          <p:nvPr userDrawn="1"/>
        </p:nvCxnSpPr>
        <p:spPr>
          <a:xfrm>
            <a:off x="13325" y="764704"/>
            <a:ext cx="12165361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" y="5549900"/>
            <a:ext cx="11376588" cy="1308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FBCBCB-0056-4ED7-B6A7-AED47253E03C}"/>
              </a:ext>
            </a:extLst>
          </p:cNvPr>
          <p:cNvPicPr>
            <a:picLocks/>
          </p:cNvPicPr>
          <p:nvPr userDrawn="1"/>
        </p:nvPicPr>
        <p:blipFill rotWithShape="1">
          <a:blip r:embed="rId3"/>
          <a:srcRect r="86107"/>
          <a:stretch/>
        </p:blipFill>
        <p:spPr>
          <a:xfrm>
            <a:off x="11376591" y="1"/>
            <a:ext cx="802094" cy="74938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3959D5-683D-4C44-BBC1-8BE9C727F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5485" y="6486847"/>
            <a:ext cx="2743200" cy="365125"/>
          </a:xfrm>
        </p:spPr>
        <p:txBody>
          <a:bodyPr/>
          <a:lstStyle>
            <a:lvl1pPr>
              <a:defRPr b="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8021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3811829" y="0"/>
            <a:ext cx="293307" cy="6854944"/>
          </a:xfrm>
          <a:prstGeom prst="rect">
            <a:avLst/>
          </a:prstGeom>
          <a:solidFill>
            <a:srgbClr val="7A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73"/>
          </a:p>
        </p:txBody>
      </p:sp>
      <p:sp>
        <p:nvSpPr>
          <p:cNvPr id="20" name="矩形 19"/>
          <p:cNvSpPr/>
          <p:nvPr userDrawn="1"/>
        </p:nvSpPr>
        <p:spPr>
          <a:xfrm>
            <a:off x="0" y="1052736"/>
            <a:ext cx="12201061" cy="2726756"/>
          </a:xfrm>
          <a:prstGeom prst="rect">
            <a:avLst/>
          </a:prstGeom>
          <a:solidFill>
            <a:srgbClr val="7A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73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779492"/>
            <a:ext cx="3811828" cy="3075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8931" y="1556799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480045" y="4149081"/>
            <a:ext cx="5280587" cy="21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773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386" y="20296"/>
            <a:ext cx="2452271" cy="88842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61445" y="4508363"/>
            <a:ext cx="2639616" cy="232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日期占位符 3"/>
          <p:cNvSpPr>
            <a:spLocks noGrp="1"/>
          </p:cNvSpPr>
          <p:nvPr>
            <p:ph type="dt" sz="half" idx="10"/>
          </p:nvPr>
        </p:nvSpPr>
        <p:spPr>
          <a:xfrm>
            <a:off x="4279570" y="6309327"/>
            <a:ext cx="3736647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6471" y="-4534"/>
            <a:ext cx="1967440" cy="105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7277" y="992"/>
            <a:ext cx="2156968" cy="105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0568" y="-4533"/>
            <a:ext cx="2046709" cy="106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2877" y="0"/>
            <a:ext cx="1968875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3080" y="775738"/>
            <a:ext cx="3815141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75" b="1" i="1" dirty="0">
                <a:solidFill>
                  <a:srgbClr val="7A64A2"/>
                </a:solidFill>
              </a:rPr>
              <a:t>High Performance Geo-Computing Group </a:t>
            </a:r>
            <a:endParaRPr lang="zh-CN" altLang="en-US" sz="675" b="1" i="1" dirty="0">
              <a:solidFill>
                <a:srgbClr val="7A64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501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无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等腰三角形 10"/>
          <p:cNvSpPr/>
          <p:nvPr userDrawn="1"/>
        </p:nvSpPr>
        <p:spPr>
          <a:xfrm>
            <a:off x="6280728" y="6296686"/>
            <a:ext cx="509776" cy="561314"/>
          </a:xfrm>
          <a:prstGeom prst="triangle">
            <a:avLst>
              <a:gd name="adj" fmla="val 0"/>
            </a:avLst>
          </a:prstGeom>
          <a:solidFill>
            <a:srgbClr val="7A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773"/>
          </a:p>
        </p:txBody>
      </p:sp>
      <p:sp>
        <p:nvSpPr>
          <p:cNvPr id="14" name="矩形 13"/>
          <p:cNvSpPr/>
          <p:nvPr userDrawn="1"/>
        </p:nvSpPr>
        <p:spPr>
          <a:xfrm>
            <a:off x="0" y="6296686"/>
            <a:ext cx="6280728" cy="561314"/>
          </a:xfrm>
          <a:prstGeom prst="rect">
            <a:avLst/>
          </a:prstGeom>
          <a:solidFill>
            <a:srgbClr val="7A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73"/>
          </a:p>
        </p:txBody>
      </p:sp>
      <p:cxnSp>
        <p:nvCxnSpPr>
          <p:cNvPr id="22" name="直接连接符 21"/>
          <p:cNvCxnSpPr/>
          <p:nvPr userDrawn="1"/>
        </p:nvCxnSpPr>
        <p:spPr>
          <a:xfrm>
            <a:off x="5" y="6267548"/>
            <a:ext cx="6305553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 userDrawn="1"/>
        </p:nvCxnSpPr>
        <p:spPr>
          <a:xfrm>
            <a:off x="6783497" y="6808121"/>
            <a:ext cx="5386195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 userDrawn="1"/>
        </p:nvCxnSpPr>
        <p:spPr>
          <a:xfrm>
            <a:off x="6298549" y="6262293"/>
            <a:ext cx="498947" cy="54582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-67737" y="6420827"/>
            <a:ext cx="66180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b="0" i="0" baseline="0" dirty="0">
                <a:solidFill>
                  <a:schemeClr val="bg1"/>
                </a:solidFill>
              </a:rPr>
              <a:t>基于“神威</a:t>
            </a:r>
            <a:r>
              <a:rPr lang="en-US" altLang="zh-CN" sz="900" b="0" i="0" baseline="0" dirty="0">
                <a:solidFill>
                  <a:schemeClr val="bg1"/>
                </a:solidFill>
              </a:rPr>
              <a:t>·</a:t>
            </a:r>
            <a:r>
              <a:rPr lang="zh-CN" altLang="en-US" sz="900" b="0" i="0" baseline="0" dirty="0">
                <a:solidFill>
                  <a:schemeClr val="bg1"/>
                </a:solidFill>
              </a:rPr>
              <a:t>太湖之光”的地震模拟并行优化方法研究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0332" y="6172730"/>
            <a:ext cx="777945" cy="68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灯片编号占位符 5"/>
          <p:cNvSpPr txBox="1">
            <a:spLocks/>
          </p:cNvSpPr>
          <p:nvPr userDrawn="1"/>
        </p:nvSpPr>
        <p:spPr>
          <a:xfrm>
            <a:off x="8208235" y="6386190"/>
            <a:ext cx="2844800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675" smtClean="0"/>
              <a:pPr/>
              <a:t>‹#›</a:t>
            </a:fld>
            <a:endParaRPr lang="zh-CN" altLang="en-US" sz="675" dirty="0"/>
          </a:p>
        </p:txBody>
      </p:sp>
    </p:spTree>
    <p:extLst>
      <p:ext uri="{BB962C8B-B14F-4D97-AF65-F5344CB8AC3E}">
        <p14:creationId xmlns:p14="http://schemas.microsoft.com/office/powerpoint/2010/main" val="84074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39349" y="650889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39349" y="614614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143748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709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239349" y="650889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39349" y="614614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143748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35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239349" y="650889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239349" y="614614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143748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91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239349" y="650889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39349" y="614614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143748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597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239349" y="650889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239349" y="614614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143748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202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239349" y="650889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39349" y="614614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143748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0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7020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</p:sldLayoutIdLst>
  <p:hf hdr="0" ftr="0" dt="0"/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7404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69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841" r:id="rId13"/>
    <p:sldLayoutId id="214748384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797980"/>
            <a:ext cx="9144000" cy="213702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4800" dirty="0" err="1">
                <a:latin typeface="黑体" panose="02010609060101010101" pitchFamily="49" charset="-122"/>
                <a:ea typeface="黑体" panose="02010609060101010101" pitchFamily="49" charset="-122"/>
                <a:cs typeface="Times New Roman" charset="0"/>
              </a:rPr>
              <a:t>kmeans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  <a:cs typeface="Times New Roman" charset="0"/>
              </a:rPr>
              <a:t>混合精度计算研究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  <a:cs typeface="Times New Roman" charset="0"/>
            </a:endParaRPr>
          </a:p>
        </p:txBody>
      </p:sp>
      <p:sp>
        <p:nvSpPr>
          <p:cNvPr id="3" name="副标题 2"/>
          <p:cNvSpPr txBox="1">
            <a:spLocks/>
          </p:cNvSpPr>
          <p:nvPr/>
        </p:nvSpPr>
        <p:spPr>
          <a:xfrm>
            <a:off x="3864803" y="5386061"/>
            <a:ext cx="4462394" cy="12592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赵祎</a:t>
            </a:r>
            <a:endParaRPr lang="en-US" altLang="zh-CN" sz="2000" b="1" dirty="0">
              <a:solidFill>
                <a:prstClr val="black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zh-CN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2022</a:t>
            </a:r>
            <a:r>
              <a:rPr lang="zh-CN" altLang="en-US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年</a:t>
            </a:r>
            <a:r>
              <a:rPr lang="en-US" altLang="zh-CN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9</a:t>
            </a:r>
            <a:r>
              <a:rPr lang="zh-CN" altLang="en-US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月</a:t>
            </a:r>
            <a:r>
              <a:rPr lang="en-US" altLang="zh-CN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20</a:t>
            </a:r>
            <a:r>
              <a:rPr lang="zh-CN" altLang="en-US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日</a:t>
            </a:r>
            <a:endParaRPr lang="en-US" altLang="zh-CN" sz="2000" b="1" dirty="0">
              <a:solidFill>
                <a:prstClr val="black"/>
              </a:solidFill>
              <a:latin typeface="仿宋" panose="02010609060101010101" pitchFamily="49" charset="-122"/>
              <a:ea typeface="仿宋" panose="02010609060101010101" pitchFamily="49" charset="-122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175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dirty="0">
                <a:latin typeface="黑体" panose="02010609060101010101" pitchFamily="49" charset="-122"/>
                <a:ea typeface="黑体" panose="02010609060101010101" pitchFamily="49" charset="-122"/>
                <a:cs typeface="Times New Roman" charset="0"/>
              </a:rPr>
              <a:t>浮点数格式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A4B97-BCD5-407C-BD88-A6DD43B3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6444AB2-5A4F-3BDB-4B92-FC92B5749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1" y="1034802"/>
            <a:ext cx="8320914" cy="235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A828DEE-B0D6-7189-4D4F-56A582BE5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428" y="3752762"/>
            <a:ext cx="7772400" cy="1248778"/>
          </a:xfrm>
          <a:prstGeom prst="rect">
            <a:avLst/>
          </a:prstGeom>
        </p:spPr>
      </p:pic>
      <p:pic>
        <p:nvPicPr>
          <p:cNvPr id="1028" name="Picture 4" descr="What you never wanted to know about floating point but will be forced to  find out">
            <a:extLst>
              <a:ext uri="{FF2B5EF4-FFF2-40B4-BE49-F238E27FC236}">
                <a16:creationId xmlns:a16="http://schemas.microsoft.com/office/drawing/2014/main" id="{228DCC0D-9827-BC78-6D86-80408A295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85" y="5364700"/>
            <a:ext cx="7620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表格 13">
            <a:extLst>
              <a:ext uri="{FF2B5EF4-FFF2-40B4-BE49-F238E27FC236}">
                <a16:creationId xmlns:a16="http://schemas.microsoft.com/office/drawing/2014/main" id="{A3C3F87C-380A-DC9E-C5A2-447263C604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959955"/>
              </p:ext>
            </p:extLst>
          </p:nvPr>
        </p:nvGraphicFramePr>
        <p:xfrm>
          <a:off x="8802725" y="1115123"/>
          <a:ext cx="2749005" cy="2148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335">
                  <a:extLst>
                    <a:ext uri="{9D8B030D-6E8A-4147-A177-3AD203B41FA5}">
                      <a16:colId xmlns:a16="http://schemas.microsoft.com/office/drawing/2014/main" val="1897598623"/>
                    </a:ext>
                  </a:extLst>
                </a:gridCol>
                <a:gridCol w="916335">
                  <a:extLst>
                    <a:ext uri="{9D8B030D-6E8A-4147-A177-3AD203B41FA5}">
                      <a16:colId xmlns:a16="http://schemas.microsoft.com/office/drawing/2014/main" val="1451710642"/>
                    </a:ext>
                  </a:extLst>
                </a:gridCol>
                <a:gridCol w="916335">
                  <a:extLst>
                    <a:ext uri="{9D8B030D-6E8A-4147-A177-3AD203B41FA5}">
                      <a16:colId xmlns:a16="http://schemas.microsoft.com/office/drawing/2014/main" val="595177393"/>
                    </a:ext>
                  </a:extLst>
                </a:gridCol>
              </a:tblGrid>
              <a:tr h="422345">
                <a:tc>
                  <a:txBody>
                    <a:bodyPr/>
                    <a:lstStyle/>
                    <a:p>
                      <a:r>
                        <a:rPr lang="en-US" altLang="zh-CN" dirty="0"/>
                        <a:t>Min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Max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interval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193153"/>
                  </a:ext>
                </a:extLst>
              </a:tr>
              <a:tr h="422345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 </a:t>
                      </a:r>
                      <a:r>
                        <a:rPr lang="en-US" altLang="zh-CN" baseline="30000" dirty="0"/>
                        <a:t>-13</a:t>
                      </a:r>
                      <a:endParaRPr lang="zh-CN" alt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 </a:t>
                      </a:r>
                      <a:r>
                        <a:rPr lang="en-US" altLang="zh-CN" baseline="30000" dirty="0"/>
                        <a:t>-24</a:t>
                      </a:r>
                      <a:endParaRPr lang="zh-CN" alt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533287"/>
                  </a:ext>
                </a:extLst>
              </a:tr>
              <a:tr h="422345"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 </a:t>
                      </a:r>
                      <a:r>
                        <a:rPr lang="en-US" altLang="zh-CN" baseline="30000" dirty="0"/>
                        <a:t>-10</a:t>
                      </a:r>
                      <a:endParaRPr lang="zh-CN" alt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606666"/>
                  </a:ext>
                </a:extLst>
              </a:tr>
              <a:tr h="422345">
                <a:tc>
                  <a:txBody>
                    <a:bodyPr/>
                    <a:lstStyle/>
                    <a:p>
                      <a:r>
                        <a:rPr lang="en-US" altLang="zh-CN" dirty="0"/>
                        <a:t>1024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2048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828077"/>
                  </a:ext>
                </a:extLst>
              </a:tr>
              <a:tr h="459184">
                <a:tc>
                  <a:txBody>
                    <a:bodyPr/>
                    <a:lstStyle/>
                    <a:p>
                      <a:r>
                        <a:rPr lang="en-US" altLang="zh-CN" dirty="0"/>
                        <a:t>32768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65519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860367"/>
                  </a:ext>
                </a:extLst>
              </a:tr>
            </a:tbl>
          </a:graphicData>
        </a:graphic>
      </p:graphicFrame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5C3F4BBF-9525-311B-5720-E7699AAA9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282796"/>
              </p:ext>
            </p:extLst>
          </p:nvPr>
        </p:nvGraphicFramePr>
        <p:xfrm>
          <a:off x="8802725" y="3627129"/>
          <a:ext cx="2749005" cy="1689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335">
                  <a:extLst>
                    <a:ext uri="{9D8B030D-6E8A-4147-A177-3AD203B41FA5}">
                      <a16:colId xmlns:a16="http://schemas.microsoft.com/office/drawing/2014/main" val="1897598623"/>
                    </a:ext>
                  </a:extLst>
                </a:gridCol>
                <a:gridCol w="916335">
                  <a:extLst>
                    <a:ext uri="{9D8B030D-6E8A-4147-A177-3AD203B41FA5}">
                      <a16:colId xmlns:a16="http://schemas.microsoft.com/office/drawing/2014/main" val="1451710642"/>
                    </a:ext>
                  </a:extLst>
                </a:gridCol>
                <a:gridCol w="916335">
                  <a:extLst>
                    <a:ext uri="{9D8B030D-6E8A-4147-A177-3AD203B41FA5}">
                      <a16:colId xmlns:a16="http://schemas.microsoft.com/office/drawing/2014/main" val="595177393"/>
                    </a:ext>
                  </a:extLst>
                </a:gridCol>
              </a:tblGrid>
              <a:tr h="422345">
                <a:tc>
                  <a:txBody>
                    <a:bodyPr/>
                    <a:lstStyle/>
                    <a:p>
                      <a:r>
                        <a:rPr lang="en-US" altLang="zh-CN" dirty="0"/>
                        <a:t>Min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Max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interval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193153"/>
                  </a:ext>
                </a:extLst>
              </a:tr>
              <a:tr h="422345"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 </a:t>
                      </a:r>
                      <a:r>
                        <a:rPr lang="en-US" altLang="zh-CN" baseline="30000" dirty="0"/>
                        <a:t>-23</a:t>
                      </a:r>
                      <a:endParaRPr lang="zh-CN" alt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606666"/>
                  </a:ext>
                </a:extLst>
              </a:tr>
              <a:tr h="422345">
                <a:tc>
                  <a:txBody>
                    <a:bodyPr/>
                    <a:lstStyle/>
                    <a:p>
                      <a:r>
                        <a:rPr lang="en-US" altLang="zh-CN" dirty="0"/>
                        <a:t>1024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2048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2 </a:t>
                      </a:r>
                      <a:r>
                        <a:rPr lang="en-US" altLang="zh-CN" baseline="30000" dirty="0"/>
                        <a:t>-13</a:t>
                      </a:r>
                      <a:endParaRPr lang="zh-CN" alt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828077"/>
                  </a:ext>
                </a:extLst>
              </a:tr>
              <a:tr h="4223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2 </a:t>
                      </a:r>
                      <a:r>
                        <a:rPr lang="en-US" altLang="zh-CN" baseline="30000" dirty="0"/>
                        <a:t>23</a:t>
                      </a:r>
                      <a:endParaRPr lang="zh-CN" alt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2 </a:t>
                      </a:r>
                      <a:r>
                        <a:rPr lang="en-US" altLang="zh-CN" baseline="30000" dirty="0"/>
                        <a:t>24</a:t>
                      </a:r>
                      <a:endParaRPr lang="zh-CN" alt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860367"/>
                  </a:ext>
                </a:extLst>
              </a:tr>
            </a:tbl>
          </a:graphicData>
        </a:graphic>
      </p:graphicFrame>
      <p:sp>
        <p:nvSpPr>
          <p:cNvPr id="15" name="文本框 14">
            <a:extLst>
              <a:ext uri="{FF2B5EF4-FFF2-40B4-BE49-F238E27FC236}">
                <a16:creationId xmlns:a16="http://schemas.microsoft.com/office/drawing/2014/main" id="{31423BBF-4681-3715-9348-46C042BC697E}"/>
              </a:ext>
            </a:extLst>
          </p:cNvPr>
          <p:cNvSpPr txBox="1"/>
          <p:nvPr/>
        </p:nvSpPr>
        <p:spPr>
          <a:xfrm>
            <a:off x="8717090" y="765838"/>
            <a:ext cx="1123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FP16</a:t>
            </a:r>
            <a:endParaRPr kumimoji="1" lang="zh-CN" altLang="en-US" sz="20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353A347-174D-462E-E969-4BC96D67BB63}"/>
              </a:ext>
            </a:extLst>
          </p:cNvPr>
          <p:cNvSpPr txBox="1"/>
          <p:nvPr/>
        </p:nvSpPr>
        <p:spPr>
          <a:xfrm>
            <a:off x="8721192" y="3263687"/>
            <a:ext cx="1123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FP32</a:t>
            </a:r>
            <a:endParaRPr kumimoji="1" lang="zh-CN" altLang="en-US" sz="20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5D4E919-69EE-611F-0FC6-DBE0DEAB6D72}"/>
              </a:ext>
            </a:extLst>
          </p:cNvPr>
          <p:cNvSpPr txBox="1"/>
          <p:nvPr/>
        </p:nvSpPr>
        <p:spPr>
          <a:xfrm>
            <a:off x="8508085" y="5487341"/>
            <a:ext cx="3329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SW26010P:</a:t>
            </a:r>
          </a:p>
          <a:p>
            <a:r>
              <a:rPr kumimoji="1" lang="zh-CN" altLang="en-US" sz="2000" dirty="0"/>
              <a:t>单</a:t>
            </a:r>
            <a:r>
              <a:rPr kumimoji="1" lang="en-US" altLang="zh-CN" sz="2000" dirty="0"/>
              <a:t>/</a:t>
            </a:r>
            <a:r>
              <a:rPr kumimoji="1" lang="zh-CN" altLang="en-US" sz="2000" dirty="0"/>
              <a:t>双精度浮点：</a:t>
            </a:r>
            <a:r>
              <a:rPr kumimoji="1" lang="en-US" altLang="zh-CN" sz="2000" dirty="0"/>
              <a:t>14TFLOPS</a:t>
            </a:r>
          </a:p>
          <a:p>
            <a:r>
              <a:rPr kumimoji="1" lang="zh-CN" altLang="en-US" sz="2000" dirty="0"/>
              <a:t>半精度浮点</a:t>
            </a:r>
            <a:r>
              <a:rPr kumimoji="1" lang="en-US" altLang="zh-CN" sz="2000" dirty="0"/>
              <a:t>      </a:t>
            </a:r>
            <a:r>
              <a:rPr kumimoji="1" lang="zh-CN" altLang="en-US" sz="2000" dirty="0"/>
              <a:t>：</a:t>
            </a:r>
            <a:r>
              <a:rPr kumimoji="1" lang="en-US" altLang="zh-CN" sz="2000" dirty="0"/>
              <a:t>56TFLOPS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63483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600" dirty="0" err="1">
                <a:latin typeface="黑体" panose="02010609060101010101" pitchFamily="49" charset="-122"/>
                <a:ea typeface="黑体" panose="02010609060101010101" pitchFamily="49" charset="-122"/>
                <a:cs typeface="Times New Roman" charset="0"/>
              </a:rPr>
              <a:t>Kmeans</a:t>
            </a:r>
            <a:r>
              <a:rPr kumimoji="1" lang="zh-CN" altLang="en-US" sz="3600" dirty="0">
                <a:latin typeface="黑体" panose="02010609060101010101" pitchFamily="49" charset="-122"/>
                <a:ea typeface="黑体" panose="02010609060101010101" pitchFamily="49" charset="-122"/>
                <a:cs typeface="Times New Roman" charset="0"/>
              </a:rPr>
              <a:t>求解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A4B97-BCD5-407C-BD88-A6DD43B3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pic>
        <p:nvPicPr>
          <p:cNvPr id="2050" name="Picture 2" descr="K-Means clustering made simple | Oxford Protein Informatics Group">
            <a:extLst>
              <a:ext uri="{FF2B5EF4-FFF2-40B4-BE49-F238E27FC236}">
                <a16:creationId xmlns:a16="http://schemas.microsoft.com/office/drawing/2014/main" id="{7853784C-578E-1E90-0169-62A63E0E8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1" y="764704"/>
            <a:ext cx="4867507" cy="428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1D73D16-AED7-7183-6077-1EDF6C6C9F30}"/>
              </a:ext>
            </a:extLst>
          </p:cNvPr>
          <p:cNvSpPr txBox="1"/>
          <p:nvPr/>
        </p:nvSpPr>
        <p:spPr>
          <a:xfrm>
            <a:off x="207317" y="5413136"/>
            <a:ext cx="4636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 err="1"/>
              <a:t>Kmeans</a:t>
            </a:r>
            <a:r>
              <a:rPr kumimoji="1" lang="zh-CN" altLang="en-US" sz="2400" dirty="0"/>
              <a:t>问题：无监督样本聚类（图中类别数和数据维度均为</a:t>
            </a:r>
            <a:r>
              <a:rPr kumimoji="1" lang="en-US" altLang="zh-CN" sz="2400" dirty="0"/>
              <a:t>2</a:t>
            </a:r>
            <a:r>
              <a:rPr kumimoji="1" lang="zh-CN" altLang="en-US" sz="2400" dirty="0"/>
              <a:t>）</a:t>
            </a:r>
            <a:endParaRPr kumimoji="1" lang="en-US" altLang="zh-CN" sz="24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3D1A2EC-8C06-A301-6F47-78E42C19B30A}"/>
              </a:ext>
            </a:extLst>
          </p:cNvPr>
          <p:cNvSpPr txBox="1"/>
          <p:nvPr/>
        </p:nvSpPr>
        <p:spPr>
          <a:xfrm>
            <a:off x="5274651" y="922707"/>
            <a:ext cx="65344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b="1" dirty="0"/>
              <a:t>迭代法求解：</a:t>
            </a:r>
            <a:r>
              <a:rPr kumimoji="1" lang="zh-CN" altLang="en-US" sz="1600" dirty="0"/>
              <a:t>每次迭代分为两步</a:t>
            </a:r>
            <a:endParaRPr kumimoji="1" lang="en-US" altLang="zh-CN" sz="1600" dirty="0"/>
          </a:p>
          <a:p>
            <a:r>
              <a:rPr kumimoji="1" lang="en-US" altLang="zh-CN" sz="1600" dirty="0"/>
              <a:t>1.</a:t>
            </a:r>
            <a:r>
              <a:rPr kumimoji="1" lang="zh-CN" altLang="en-US" sz="1600" dirty="0"/>
              <a:t>赋值：每个样本寻找距离最近的聚类中心（向量间距离计算）</a:t>
            </a:r>
            <a:endParaRPr kumimoji="1" lang="en-US" altLang="zh-CN" sz="1600" dirty="0"/>
          </a:p>
          <a:p>
            <a:r>
              <a:rPr kumimoji="1" lang="en-US" altLang="zh-CN" sz="1600" dirty="0"/>
              <a:t>	</a:t>
            </a:r>
          </a:p>
          <a:p>
            <a:r>
              <a:rPr kumimoji="1" lang="en-US" altLang="zh-CN" sz="1600" dirty="0"/>
              <a:t>2.</a:t>
            </a:r>
            <a:r>
              <a:rPr kumimoji="1" lang="zh-CN" altLang="en-US" sz="1600" dirty="0"/>
              <a:t>更新：平均相同类内的样本，以获得新的聚类中心（均值计算）</a:t>
            </a:r>
            <a:endParaRPr kumimoji="1" lang="en-US" altLang="zh-CN" sz="1600" dirty="0"/>
          </a:p>
          <a:p>
            <a:endParaRPr kumimoji="1" lang="en-US" altLang="zh-CN" sz="1600" dirty="0"/>
          </a:p>
          <a:p>
            <a:endParaRPr kumimoji="1" lang="en-US" altLang="zh-CN" sz="1600" dirty="0"/>
          </a:p>
          <a:p>
            <a:r>
              <a:rPr kumimoji="1" lang="zh-CN" altLang="en-US" sz="1600" b="1" dirty="0"/>
              <a:t>终止条件：</a:t>
            </a:r>
            <a:r>
              <a:rPr kumimoji="1" lang="zh-CN" altLang="en-US" sz="1600" dirty="0"/>
              <a:t>达到预定的迭代步数或样本</a:t>
            </a:r>
            <a:r>
              <a:rPr kumimoji="1" lang="en-US" altLang="zh-CN" sz="1600" dirty="0"/>
              <a:t>-</a:t>
            </a:r>
            <a:r>
              <a:rPr kumimoji="1" lang="zh-CN" altLang="en-US" sz="1600" dirty="0"/>
              <a:t>中心平均距离小于阈值</a:t>
            </a:r>
            <a:endParaRPr kumimoji="1" lang="en-US" altLang="zh-CN" sz="1600" dirty="0"/>
          </a:p>
          <a:p>
            <a:endParaRPr kumimoji="1" lang="en-US" altLang="zh-CN" sz="1600" dirty="0"/>
          </a:p>
          <a:p>
            <a:endParaRPr kumimoji="1" lang="en-US" altLang="zh-CN" sz="1600" dirty="0"/>
          </a:p>
          <a:p>
            <a:r>
              <a:rPr kumimoji="1" lang="zh-CN" altLang="en-US" sz="1600" b="1" dirty="0"/>
              <a:t>混合精度方案：</a:t>
            </a:r>
            <a:endParaRPr kumimoji="1" lang="en-US" altLang="zh-CN" sz="1600" b="1" dirty="0"/>
          </a:p>
          <a:p>
            <a:pPr marL="342900" indent="-342900">
              <a:buAutoNum type="arabicPeriod"/>
            </a:pPr>
            <a:r>
              <a:rPr kumimoji="1" lang="zh-CN" altLang="en-US" sz="1600" dirty="0"/>
              <a:t>计算向量间距离时使用半精度（距离的比较对于精度不敏感且计算耗时大）</a:t>
            </a:r>
            <a:endParaRPr kumimoji="1" lang="en-US" altLang="zh-CN" sz="1600" dirty="0"/>
          </a:p>
          <a:p>
            <a:pPr marL="342900" indent="-342900">
              <a:buAutoNum type="arabicPeriod"/>
            </a:pPr>
            <a:r>
              <a:rPr kumimoji="1" lang="zh-CN" altLang="en-US" sz="1600" dirty="0"/>
              <a:t>计算均值需要累加时使用单精度（对性能影响小，规避</a:t>
            </a:r>
            <a:r>
              <a:rPr kumimoji="1" lang="en-US" altLang="zh-CN" sz="1600" dirty="0"/>
              <a:t>FP16</a:t>
            </a:r>
            <a:r>
              <a:rPr kumimoji="1" lang="zh-CN" altLang="en-US" sz="1600" dirty="0"/>
              <a:t>表示间隔问题）</a:t>
            </a:r>
            <a:endParaRPr kumimoji="1" lang="en-US" altLang="zh-CN" sz="1600" dirty="0"/>
          </a:p>
          <a:p>
            <a:pPr marL="342900" indent="-342900">
              <a:buAutoNum type="arabicPeriod"/>
            </a:pPr>
            <a:r>
              <a:rPr kumimoji="1" lang="en-US" altLang="zh-CN" sz="1600" dirty="0"/>
              <a:t>float2half, half2float</a:t>
            </a:r>
            <a:r>
              <a:rPr kumimoji="1" lang="zh-CN" altLang="en-US" sz="1600" dirty="0"/>
              <a:t>转换代价较小</a:t>
            </a:r>
            <a:endParaRPr kumimoji="1" lang="en-US" altLang="zh-CN" sz="1600" dirty="0"/>
          </a:p>
        </p:txBody>
      </p:sp>
      <p:cxnSp>
        <p:nvCxnSpPr>
          <p:cNvPr id="7" name="直线箭头连接符 6">
            <a:extLst>
              <a:ext uri="{FF2B5EF4-FFF2-40B4-BE49-F238E27FC236}">
                <a16:creationId xmlns:a16="http://schemas.microsoft.com/office/drawing/2014/main" id="{C46D8E38-C4BB-A7E6-7757-0D432CF152F2}"/>
              </a:ext>
            </a:extLst>
          </p:cNvPr>
          <p:cNvCxnSpPr/>
          <p:nvPr/>
        </p:nvCxnSpPr>
        <p:spPr>
          <a:xfrm>
            <a:off x="3507370" y="1730828"/>
            <a:ext cx="130629" cy="326572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576C0E61-6E89-DE62-A14F-3F13DCB56725}"/>
              </a:ext>
            </a:extLst>
          </p:cNvPr>
          <p:cNvCxnSpPr>
            <a:cxnSpLocks/>
          </p:cNvCxnSpPr>
          <p:nvPr/>
        </p:nvCxnSpPr>
        <p:spPr>
          <a:xfrm>
            <a:off x="3507370" y="1730828"/>
            <a:ext cx="816640" cy="326572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表格 18">
            <a:extLst>
              <a:ext uri="{FF2B5EF4-FFF2-40B4-BE49-F238E27FC236}">
                <a16:creationId xmlns:a16="http://schemas.microsoft.com/office/drawing/2014/main" id="{02429030-9451-91AD-B3A3-72E0D74387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389801"/>
              </p:ext>
            </p:extLst>
          </p:nvPr>
        </p:nvGraphicFramePr>
        <p:xfrm>
          <a:off x="4704735" y="4757791"/>
          <a:ext cx="7419536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923">
                  <a:extLst>
                    <a:ext uri="{9D8B030D-6E8A-4147-A177-3AD203B41FA5}">
                      <a16:colId xmlns:a16="http://schemas.microsoft.com/office/drawing/2014/main" val="47934449"/>
                    </a:ext>
                  </a:extLst>
                </a:gridCol>
                <a:gridCol w="722671">
                  <a:extLst>
                    <a:ext uri="{9D8B030D-6E8A-4147-A177-3AD203B41FA5}">
                      <a16:colId xmlns:a16="http://schemas.microsoft.com/office/drawing/2014/main" val="2721654361"/>
                    </a:ext>
                  </a:extLst>
                </a:gridCol>
                <a:gridCol w="929148">
                  <a:extLst>
                    <a:ext uri="{9D8B030D-6E8A-4147-A177-3AD203B41FA5}">
                      <a16:colId xmlns:a16="http://schemas.microsoft.com/office/drawing/2014/main" val="255307536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09531968"/>
                    </a:ext>
                  </a:extLst>
                </a:gridCol>
                <a:gridCol w="929149">
                  <a:extLst>
                    <a:ext uri="{9D8B030D-6E8A-4147-A177-3AD203B41FA5}">
                      <a16:colId xmlns:a16="http://schemas.microsoft.com/office/drawing/2014/main" val="2316099435"/>
                    </a:ext>
                  </a:extLst>
                </a:gridCol>
                <a:gridCol w="1032387">
                  <a:extLst>
                    <a:ext uri="{9D8B030D-6E8A-4147-A177-3AD203B41FA5}">
                      <a16:colId xmlns:a16="http://schemas.microsoft.com/office/drawing/2014/main" val="3842482578"/>
                    </a:ext>
                  </a:extLst>
                </a:gridCol>
                <a:gridCol w="1032387">
                  <a:extLst>
                    <a:ext uri="{9D8B030D-6E8A-4147-A177-3AD203B41FA5}">
                      <a16:colId xmlns:a16="http://schemas.microsoft.com/office/drawing/2014/main" val="3582646308"/>
                    </a:ext>
                  </a:extLst>
                </a:gridCol>
                <a:gridCol w="1151471">
                  <a:extLst>
                    <a:ext uri="{9D8B030D-6E8A-4147-A177-3AD203B41FA5}">
                      <a16:colId xmlns:a16="http://schemas.microsoft.com/office/drawing/2014/main" val="29775866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单精度计算时间</a:t>
                      </a:r>
                      <a:r>
                        <a:rPr lang="en-US" altLang="zh-CN" dirty="0"/>
                        <a:t>(s)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(96,108)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(96,300)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(96,588)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(304,108)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(304,300)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(304,588)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2800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赋值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计算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2.67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6.72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10.84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8.29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20.94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34.15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58143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访存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0.97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1.15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1.56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0.93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1.09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1.83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73148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更新</a:t>
                      </a:r>
                      <a:r>
                        <a:rPr lang="en-US" altLang="zh-CN" dirty="0"/>
                        <a:t>(6 CPU)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1e-4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3e-4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7e-4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4e-4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1e-3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2e-3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287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7380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dirty="0">
                <a:latin typeface="黑体" panose="02010609060101010101" pitchFamily="49" charset="-122"/>
                <a:ea typeface="黑体" panose="02010609060101010101" pitchFamily="49" charset="-122"/>
                <a:cs typeface="Times New Roman" charset="0"/>
              </a:rPr>
              <a:t>结果展示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A4B97-BCD5-407C-BD88-A6DD43B3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18" name="表格 18">
            <a:extLst>
              <a:ext uri="{FF2B5EF4-FFF2-40B4-BE49-F238E27FC236}">
                <a16:creationId xmlns:a16="http://schemas.microsoft.com/office/drawing/2014/main" id="{02429030-9451-91AD-B3A3-72E0D74387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715563"/>
              </p:ext>
            </p:extLst>
          </p:nvPr>
        </p:nvGraphicFramePr>
        <p:xfrm>
          <a:off x="67737" y="1443911"/>
          <a:ext cx="853751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7633">
                  <a:extLst>
                    <a:ext uri="{9D8B030D-6E8A-4147-A177-3AD203B41FA5}">
                      <a16:colId xmlns:a16="http://schemas.microsoft.com/office/drawing/2014/main" val="47934449"/>
                    </a:ext>
                  </a:extLst>
                </a:gridCol>
                <a:gridCol w="942323">
                  <a:extLst>
                    <a:ext uri="{9D8B030D-6E8A-4147-A177-3AD203B41FA5}">
                      <a16:colId xmlns:a16="http://schemas.microsoft.com/office/drawing/2014/main" val="2721654361"/>
                    </a:ext>
                  </a:extLst>
                </a:gridCol>
                <a:gridCol w="943897">
                  <a:extLst>
                    <a:ext uri="{9D8B030D-6E8A-4147-A177-3AD203B41FA5}">
                      <a16:colId xmlns:a16="http://schemas.microsoft.com/office/drawing/2014/main" val="2553075365"/>
                    </a:ext>
                  </a:extLst>
                </a:gridCol>
                <a:gridCol w="988142">
                  <a:extLst>
                    <a:ext uri="{9D8B030D-6E8A-4147-A177-3AD203B41FA5}">
                      <a16:colId xmlns:a16="http://schemas.microsoft.com/office/drawing/2014/main" val="3609531968"/>
                    </a:ext>
                  </a:extLst>
                </a:gridCol>
                <a:gridCol w="1002890">
                  <a:extLst>
                    <a:ext uri="{9D8B030D-6E8A-4147-A177-3AD203B41FA5}">
                      <a16:colId xmlns:a16="http://schemas.microsoft.com/office/drawing/2014/main" val="2316099435"/>
                    </a:ext>
                  </a:extLst>
                </a:gridCol>
                <a:gridCol w="1179871">
                  <a:extLst>
                    <a:ext uri="{9D8B030D-6E8A-4147-A177-3AD203B41FA5}">
                      <a16:colId xmlns:a16="http://schemas.microsoft.com/office/drawing/2014/main" val="3842482578"/>
                    </a:ext>
                  </a:extLst>
                </a:gridCol>
                <a:gridCol w="1135626">
                  <a:extLst>
                    <a:ext uri="{9D8B030D-6E8A-4147-A177-3AD203B41FA5}">
                      <a16:colId xmlns:a16="http://schemas.microsoft.com/office/drawing/2014/main" val="3582646308"/>
                    </a:ext>
                  </a:extLst>
                </a:gridCol>
                <a:gridCol w="1047135">
                  <a:extLst>
                    <a:ext uri="{9D8B030D-6E8A-4147-A177-3AD203B41FA5}">
                      <a16:colId xmlns:a16="http://schemas.microsoft.com/office/drawing/2014/main" val="29775866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单精度计算时间</a:t>
                      </a:r>
                      <a:r>
                        <a:rPr lang="en-US" altLang="zh-CN" dirty="0"/>
                        <a:t>(s)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(96,108)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(96,300)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(96,588)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(304,108)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(304,300)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(304,588)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2800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赋值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计算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2.67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6.72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10.84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8.29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20.94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34.15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58143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访存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0.97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1.15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1.56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0.93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1.09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1.83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73148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更新</a:t>
                      </a:r>
                      <a:r>
                        <a:rPr lang="en-US" altLang="zh-CN" dirty="0"/>
                        <a:t>(6 CPU)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1e-4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3e-4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7e-4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4e-4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1e-3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2e-3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28777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GFLOPS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1352.8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1858.5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2270.5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1893.6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2307.4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2725.9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909019"/>
                  </a:ext>
                </a:extLst>
              </a:tr>
            </a:tbl>
          </a:graphicData>
        </a:graphic>
      </p:graphicFrame>
      <p:graphicFrame>
        <p:nvGraphicFramePr>
          <p:cNvPr id="6" name="表格 18">
            <a:extLst>
              <a:ext uri="{FF2B5EF4-FFF2-40B4-BE49-F238E27FC236}">
                <a16:creationId xmlns:a16="http://schemas.microsoft.com/office/drawing/2014/main" id="{088801E8-CB55-82CD-6625-0182D506CE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208165"/>
              </p:ext>
            </p:extLst>
          </p:nvPr>
        </p:nvGraphicFramePr>
        <p:xfrm>
          <a:off x="67737" y="3977318"/>
          <a:ext cx="865550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938">
                  <a:extLst>
                    <a:ext uri="{9D8B030D-6E8A-4147-A177-3AD203B41FA5}">
                      <a16:colId xmlns:a16="http://schemas.microsoft.com/office/drawing/2014/main" val="47934449"/>
                    </a:ext>
                  </a:extLst>
                </a:gridCol>
                <a:gridCol w="1305502">
                  <a:extLst>
                    <a:ext uri="{9D8B030D-6E8A-4147-A177-3AD203B41FA5}">
                      <a16:colId xmlns:a16="http://schemas.microsoft.com/office/drawing/2014/main" val="2721654361"/>
                    </a:ext>
                  </a:extLst>
                </a:gridCol>
                <a:gridCol w="943896">
                  <a:extLst>
                    <a:ext uri="{9D8B030D-6E8A-4147-A177-3AD203B41FA5}">
                      <a16:colId xmlns:a16="http://schemas.microsoft.com/office/drawing/2014/main" val="2553075365"/>
                    </a:ext>
                  </a:extLst>
                </a:gridCol>
                <a:gridCol w="996416">
                  <a:extLst>
                    <a:ext uri="{9D8B030D-6E8A-4147-A177-3AD203B41FA5}">
                      <a16:colId xmlns:a16="http://schemas.microsoft.com/office/drawing/2014/main" val="3609531968"/>
                    </a:ext>
                  </a:extLst>
                </a:gridCol>
                <a:gridCol w="979868">
                  <a:extLst>
                    <a:ext uri="{9D8B030D-6E8A-4147-A177-3AD203B41FA5}">
                      <a16:colId xmlns:a16="http://schemas.microsoft.com/office/drawing/2014/main" val="2316099435"/>
                    </a:ext>
                  </a:extLst>
                </a:gridCol>
                <a:gridCol w="1184008">
                  <a:extLst>
                    <a:ext uri="{9D8B030D-6E8A-4147-A177-3AD203B41FA5}">
                      <a16:colId xmlns:a16="http://schemas.microsoft.com/office/drawing/2014/main" val="3842482578"/>
                    </a:ext>
                  </a:extLst>
                </a:gridCol>
                <a:gridCol w="1081938">
                  <a:extLst>
                    <a:ext uri="{9D8B030D-6E8A-4147-A177-3AD203B41FA5}">
                      <a16:colId xmlns:a16="http://schemas.microsoft.com/office/drawing/2014/main" val="3582646308"/>
                    </a:ext>
                  </a:extLst>
                </a:gridCol>
                <a:gridCol w="1081938">
                  <a:extLst>
                    <a:ext uri="{9D8B030D-6E8A-4147-A177-3AD203B41FA5}">
                      <a16:colId xmlns:a16="http://schemas.microsoft.com/office/drawing/2014/main" val="29775866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混合精度计算时间</a:t>
                      </a:r>
                      <a:r>
                        <a:rPr lang="en-US" altLang="zh-CN" dirty="0"/>
                        <a:t>(s)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(96,108)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(96,300)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(96,588)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(304,108)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(304,300)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(304,588)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2800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赋值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计算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2.05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2.46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3.00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6.42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7.72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9.39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58143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访存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0.66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0.76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0.98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0.65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0.70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1.91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73148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更新</a:t>
                      </a:r>
                      <a:r>
                        <a:rPr lang="en-US" altLang="zh-CN" dirty="0"/>
                        <a:t>(6 CPU)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1e-4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3e-4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7e-4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4e-4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1e-3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2e-3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28777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GFLOPS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2016.6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3979.4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6051.6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2781.5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5694.3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8649.6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195510"/>
                  </a:ext>
                </a:extLst>
              </a:tr>
            </a:tbl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A220FEE1-9D97-444F-1804-1E4A9C5A3C47}"/>
              </a:ext>
            </a:extLst>
          </p:cNvPr>
          <p:cNvSpPr txBox="1"/>
          <p:nvPr/>
        </p:nvSpPr>
        <p:spPr>
          <a:xfrm>
            <a:off x="8991600" y="1911127"/>
            <a:ext cx="3392129" cy="3046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kumimoji="1" lang="zh-CN" altLang="en-US" sz="2000" b="1" dirty="0"/>
              <a:t>计算对于精度的敏感度分析</a:t>
            </a:r>
            <a:endParaRPr kumimoji="1" lang="en-US" altLang="zh-CN" sz="2000" b="1" dirty="0"/>
          </a:p>
          <a:p>
            <a:pPr>
              <a:lnSpc>
                <a:spcPct val="250000"/>
              </a:lnSpc>
            </a:pPr>
            <a:r>
              <a:rPr kumimoji="1" lang="en-US" altLang="zh-CN" sz="2000" dirty="0"/>
              <a:t>1.</a:t>
            </a:r>
            <a:r>
              <a:rPr kumimoji="1" lang="zh-CN" altLang="en-US" sz="2000" dirty="0"/>
              <a:t>相对误差</a:t>
            </a:r>
            <a:endParaRPr kumimoji="1" lang="en-US" altLang="zh-CN" sz="2000" dirty="0"/>
          </a:p>
          <a:p>
            <a:pPr>
              <a:lnSpc>
                <a:spcPct val="250000"/>
              </a:lnSpc>
            </a:pPr>
            <a:r>
              <a:rPr kumimoji="1" lang="en-US" altLang="zh-CN" sz="2000" dirty="0"/>
              <a:t>2.</a:t>
            </a:r>
            <a:r>
              <a:rPr kumimoji="1" lang="zh-CN" altLang="en-US" sz="2000" dirty="0"/>
              <a:t>样本</a:t>
            </a:r>
            <a:r>
              <a:rPr kumimoji="1" lang="en-US" altLang="zh-CN" sz="2000" dirty="0"/>
              <a:t>-</a:t>
            </a:r>
            <a:r>
              <a:rPr kumimoji="1" lang="zh-CN" altLang="en-US" sz="2000" dirty="0"/>
              <a:t>中心平均距离</a:t>
            </a:r>
            <a:endParaRPr kumimoji="1" lang="en-US" altLang="zh-CN" sz="2000" dirty="0"/>
          </a:p>
          <a:p>
            <a:pPr>
              <a:lnSpc>
                <a:spcPct val="250000"/>
              </a:lnSpc>
            </a:pPr>
            <a:r>
              <a:rPr kumimoji="1" lang="en-US" altLang="zh-CN" sz="2000" dirty="0"/>
              <a:t>3.</a:t>
            </a:r>
            <a:r>
              <a:rPr kumimoji="1" lang="zh-CN" altLang="en-US" sz="2000" dirty="0"/>
              <a:t>聚类准确率</a:t>
            </a:r>
          </a:p>
        </p:txBody>
      </p:sp>
    </p:spTree>
    <p:extLst>
      <p:ext uri="{BB962C8B-B14F-4D97-AF65-F5344CB8AC3E}">
        <p14:creationId xmlns:p14="http://schemas.microsoft.com/office/powerpoint/2010/main" val="456685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dirty="0">
                <a:latin typeface="黑体" panose="02010609060101010101" pitchFamily="49" charset="-122"/>
                <a:ea typeface="黑体" panose="02010609060101010101" pitchFamily="49" charset="-122"/>
                <a:cs typeface="Times New Roman" charset="0"/>
              </a:rPr>
              <a:t>地理数据可视化浏览系统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A4B97-BCD5-407C-BD88-A6DD43B3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A115D8A-2BD4-4B48-A99A-C8B10C422F72}"/>
              </a:ext>
            </a:extLst>
          </p:cNvPr>
          <p:cNvSpPr txBox="1"/>
          <p:nvPr/>
        </p:nvSpPr>
        <p:spPr>
          <a:xfrm>
            <a:off x="1329660" y="2265277"/>
            <a:ext cx="9872663" cy="3359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初始系统仅支持图像的叠加浏览，需要添加计算功能</a:t>
            </a:r>
            <a:endParaRPr kumimoji="1" lang="en-US" altLang="zh-CN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需求分为图像处理脚本和深度模型推理两类</a:t>
            </a:r>
            <a:endParaRPr kumimoji="1" lang="en-US" altLang="zh-CN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目前已走通图像处理脚本流程</a:t>
            </a:r>
            <a:endParaRPr kumimoji="1" lang="en-US" altLang="zh-CN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计划先完成功能的搭建，后续再进行流程和展示的优化</a:t>
            </a:r>
            <a:endParaRPr kumimoji="1" lang="en-US" altLang="zh-CN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zh-CN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33576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12563" y="2408193"/>
            <a:ext cx="8566879" cy="826889"/>
          </a:xfrm>
        </p:spPr>
        <p:txBody>
          <a:bodyPr>
            <a:noAutofit/>
          </a:bodyPr>
          <a:lstStyle/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  <a:cs typeface="Times New Roman" charset="0"/>
              </a:rPr>
              <a:t>谢谢！</a:t>
            </a:r>
          </a:p>
        </p:txBody>
      </p:sp>
      <p:sp>
        <p:nvSpPr>
          <p:cNvPr id="5" name="副标题 2">
            <a:extLst>
              <a:ext uri="{FF2B5EF4-FFF2-40B4-BE49-F238E27FC236}">
                <a16:creationId xmlns:a16="http://schemas.microsoft.com/office/drawing/2014/main" id="{7753C6A2-28F1-469E-8EA2-1F9DCF79DA05}"/>
              </a:ext>
            </a:extLst>
          </p:cNvPr>
          <p:cNvSpPr txBox="1">
            <a:spLocks/>
          </p:cNvSpPr>
          <p:nvPr/>
        </p:nvSpPr>
        <p:spPr>
          <a:xfrm>
            <a:off x="3864803" y="5432165"/>
            <a:ext cx="4462394" cy="12084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赵祎</a:t>
            </a:r>
            <a:endParaRPr lang="en-US" altLang="zh-CN" sz="2000" b="1" dirty="0">
              <a:solidFill>
                <a:prstClr val="black"/>
              </a:solidFill>
              <a:latin typeface="仿宋" panose="02010609060101010101" pitchFamily="49" charset="-122"/>
              <a:ea typeface="仿宋" panose="02010609060101010101" pitchFamily="49" charset="-122"/>
              <a:cs typeface="Times New Roman" charset="0"/>
            </a:endParaRPr>
          </a:p>
          <a:p>
            <a:pPr marL="0" indent="0" algn="ctr">
              <a:buNone/>
            </a:pPr>
            <a:r>
              <a:rPr lang="en-US" altLang="zh-CN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2022</a:t>
            </a:r>
            <a:r>
              <a:rPr lang="zh-CN" altLang="en-US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年</a:t>
            </a:r>
            <a:r>
              <a:rPr lang="en-US" altLang="zh-CN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9</a:t>
            </a:r>
            <a:r>
              <a:rPr lang="zh-CN" altLang="en-US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月</a:t>
            </a:r>
            <a:r>
              <a:rPr lang="en-US" altLang="zh-CN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20</a:t>
            </a:r>
            <a:r>
              <a:rPr lang="zh-CN" altLang="en-US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日</a:t>
            </a:r>
            <a:endParaRPr lang="en-US" altLang="zh-CN" sz="2000" b="1" dirty="0">
              <a:solidFill>
                <a:prstClr val="black"/>
              </a:solidFill>
              <a:latin typeface="仿宋" panose="02010609060101010101" pitchFamily="49" charset="-122"/>
              <a:ea typeface="仿宋" panose="02010609060101010101" pitchFamily="49" charset="-122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03043"/>
      </p:ext>
    </p:extLst>
  </p:cSld>
  <p:clrMapOvr>
    <a:masterClrMapping/>
  </p:clrMapOvr>
</p:sld>
</file>

<file path=ppt/theme/theme1.xml><?xml version="1.0" encoding="utf-8"?>
<a:theme xmlns:a="http://schemas.openxmlformats.org/drawingml/2006/main" name="ICPADS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nG_Interview_公式.pptx" id="{09336ACC-17A5-4195-B555-0041EB73CD84}" vid="{4E8448D4-3BDC-4723-AA9D-C1D5A39E4AE0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31683</TotalTime>
  <Words>484</Words>
  <Application>Microsoft Macintosh PowerPoint</Application>
  <PresentationFormat>宽屏</PresentationFormat>
  <Paragraphs>175</Paragraphs>
  <Slides>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6</vt:i4>
      </vt:variant>
    </vt:vector>
  </HeadingPairs>
  <TitlesOfParts>
    <vt:vector size="21" baseType="lpstr">
      <vt:lpstr>等线</vt:lpstr>
      <vt:lpstr>等线</vt:lpstr>
      <vt:lpstr>DengXian Light</vt:lpstr>
      <vt:lpstr>DengXian Light</vt:lpstr>
      <vt:lpstr>仿宋</vt:lpstr>
      <vt:lpstr>黑体</vt:lpstr>
      <vt:lpstr>华文宋体</vt:lpstr>
      <vt:lpstr>宋体</vt:lpstr>
      <vt:lpstr>Arial</vt:lpstr>
      <vt:lpstr>Calibri</vt:lpstr>
      <vt:lpstr>Calibri Light</vt:lpstr>
      <vt:lpstr>Times New Roman</vt:lpstr>
      <vt:lpstr>ICPADS-1</vt:lpstr>
      <vt:lpstr>自定义设计方案</vt:lpstr>
      <vt:lpstr>Office 主题</vt:lpstr>
      <vt:lpstr>kmeans混合精度计算研究</vt:lpstr>
      <vt:lpstr>浮点数格式</vt:lpstr>
      <vt:lpstr>Kmeans求解</vt:lpstr>
      <vt:lpstr>结果展示</vt:lpstr>
      <vt:lpstr>地理数据可视化浏览系统</vt:lpstr>
      <vt:lpstr>谢谢！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赵 祎</cp:lastModifiedBy>
  <cp:revision>3861</cp:revision>
  <cp:lastPrinted>2018-09-22T10:47:37Z</cp:lastPrinted>
  <dcterms:created xsi:type="dcterms:W3CDTF">2016-08-04T01:32:41Z</dcterms:created>
  <dcterms:modified xsi:type="dcterms:W3CDTF">2022-09-20T18:13:13Z</dcterms:modified>
</cp:coreProperties>
</file>